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82"/>
  </p:notesMasterIdLst>
  <p:sldIdLst>
    <p:sldId id="257" r:id="rId2"/>
    <p:sldId id="598" r:id="rId3"/>
    <p:sldId id="480" r:id="rId4"/>
    <p:sldId id="498" r:id="rId5"/>
    <p:sldId id="563" r:id="rId6"/>
    <p:sldId id="596" r:id="rId7"/>
    <p:sldId id="462" r:id="rId8"/>
    <p:sldId id="487" r:id="rId9"/>
    <p:sldId id="552" r:id="rId10"/>
    <p:sldId id="489" r:id="rId11"/>
    <p:sldId id="490" r:id="rId12"/>
    <p:sldId id="491" r:id="rId13"/>
    <p:sldId id="492" r:id="rId14"/>
    <p:sldId id="493" r:id="rId15"/>
    <p:sldId id="494" r:id="rId16"/>
    <p:sldId id="512" r:id="rId17"/>
    <p:sldId id="513" r:id="rId18"/>
    <p:sldId id="496" r:id="rId19"/>
    <p:sldId id="503" r:id="rId20"/>
    <p:sldId id="497" r:id="rId21"/>
    <p:sldId id="499" r:id="rId22"/>
    <p:sldId id="515" r:id="rId23"/>
    <p:sldId id="516" r:id="rId24"/>
    <p:sldId id="517" r:id="rId25"/>
    <p:sldId id="518" r:id="rId26"/>
    <p:sldId id="519" r:id="rId27"/>
    <p:sldId id="521" r:id="rId28"/>
    <p:sldId id="554" r:id="rId29"/>
    <p:sldId id="597" r:id="rId30"/>
    <p:sldId id="432" r:id="rId31"/>
    <p:sldId id="475" r:id="rId32"/>
    <p:sldId id="433" r:id="rId33"/>
    <p:sldId id="434" r:id="rId34"/>
    <p:sldId id="435" r:id="rId35"/>
    <p:sldId id="436" r:id="rId36"/>
    <p:sldId id="437" r:id="rId37"/>
    <p:sldId id="438" r:id="rId38"/>
    <p:sldId id="477" r:id="rId39"/>
    <p:sldId id="476" r:id="rId40"/>
    <p:sldId id="560" r:id="rId41"/>
    <p:sldId id="464" r:id="rId42"/>
    <p:sldId id="441" r:id="rId43"/>
    <p:sldId id="442" r:id="rId44"/>
    <p:sldId id="443" r:id="rId45"/>
    <p:sldId id="444" r:id="rId46"/>
    <p:sldId id="445" r:id="rId47"/>
    <p:sldId id="446" r:id="rId48"/>
    <p:sldId id="447" r:id="rId49"/>
    <p:sldId id="448" r:id="rId50"/>
    <p:sldId id="449" r:id="rId51"/>
    <p:sldId id="599" r:id="rId52"/>
    <p:sldId id="450" r:id="rId53"/>
    <p:sldId id="451" r:id="rId54"/>
    <p:sldId id="452" r:id="rId55"/>
    <p:sldId id="453" r:id="rId56"/>
    <p:sldId id="454" r:id="rId57"/>
    <p:sldId id="567" r:id="rId58"/>
    <p:sldId id="577" r:id="rId59"/>
    <p:sldId id="578" r:id="rId60"/>
    <p:sldId id="455" r:id="rId61"/>
    <p:sldId id="558" r:id="rId62"/>
    <p:sldId id="456" r:id="rId63"/>
    <p:sldId id="457" r:id="rId64"/>
    <p:sldId id="579" r:id="rId65"/>
    <p:sldId id="580" r:id="rId66"/>
    <p:sldId id="581" r:id="rId67"/>
    <p:sldId id="582" r:id="rId68"/>
    <p:sldId id="583" r:id="rId69"/>
    <p:sldId id="584" r:id="rId70"/>
    <p:sldId id="585" r:id="rId71"/>
    <p:sldId id="586" r:id="rId72"/>
    <p:sldId id="591" r:id="rId73"/>
    <p:sldId id="458" r:id="rId74"/>
    <p:sldId id="593" r:id="rId75"/>
    <p:sldId id="459" r:id="rId76"/>
    <p:sldId id="522" r:id="rId77"/>
    <p:sldId id="439" r:id="rId78"/>
    <p:sldId id="534" r:id="rId79"/>
    <p:sldId id="535" r:id="rId80"/>
    <p:sldId id="440" r:id="rId81"/>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charset="0"/>
        <a:ea typeface="+mn-ea"/>
        <a:cs typeface="Arial" charset="0"/>
      </a:defRPr>
    </a:lvl2pPr>
    <a:lvl3pPr marL="914400" algn="l" rtl="0" fontAlgn="base">
      <a:spcBef>
        <a:spcPct val="0"/>
      </a:spcBef>
      <a:spcAft>
        <a:spcPct val="0"/>
      </a:spcAft>
      <a:defRPr sz="2400" kern="1200">
        <a:solidFill>
          <a:schemeClr val="tx1"/>
        </a:solidFill>
        <a:latin typeface="Arial" charset="0"/>
        <a:ea typeface="+mn-ea"/>
        <a:cs typeface="Arial" charset="0"/>
      </a:defRPr>
    </a:lvl3pPr>
    <a:lvl4pPr marL="1371600" algn="l" rtl="0" fontAlgn="base">
      <a:spcBef>
        <a:spcPct val="0"/>
      </a:spcBef>
      <a:spcAft>
        <a:spcPct val="0"/>
      </a:spcAft>
      <a:defRPr sz="2400" kern="1200">
        <a:solidFill>
          <a:schemeClr val="tx1"/>
        </a:solidFill>
        <a:latin typeface="Arial" charset="0"/>
        <a:ea typeface="+mn-ea"/>
        <a:cs typeface="Arial" charset="0"/>
      </a:defRPr>
    </a:lvl4pPr>
    <a:lvl5pPr marL="1828800" algn="l" rtl="0" fontAlgn="base">
      <a:spcBef>
        <a:spcPct val="0"/>
      </a:spcBef>
      <a:spcAft>
        <a:spcPct val="0"/>
      </a:spcAft>
      <a:defRPr sz="2400" kern="1200">
        <a:solidFill>
          <a:schemeClr val="tx1"/>
        </a:solidFill>
        <a:latin typeface="Arial" charset="0"/>
        <a:ea typeface="+mn-ea"/>
        <a:cs typeface="Arial" charset="0"/>
      </a:defRPr>
    </a:lvl5pPr>
    <a:lvl6pPr marL="2286000" algn="l" defTabSz="914400" rtl="0" eaLnBrk="1" latinLnBrk="0" hangingPunct="1">
      <a:defRPr sz="2400" kern="1200">
        <a:solidFill>
          <a:schemeClr val="tx1"/>
        </a:solidFill>
        <a:latin typeface="Arial" charset="0"/>
        <a:ea typeface="+mn-ea"/>
        <a:cs typeface="Arial" charset="0"/>
      </a:defRPr>
    </a:lvl6pPr>
    <a:lvl7pPr marL="2743200" algn="l" defTabSz="914400" rtl="0" eaLnBrk="1" latinLnBrk="0" hangingPunct="1">
      <a:defRPr sz="2400" kern="1200">
        <a:solidFill>
          <a:schemeClr val="tx1"/>
        </a:solidFill>
        <a:latin typeface="Arial" charset="0"/>
        <a:ea typeface="+mn-ea"/>
        <a:cs typeface="Arial" charset="0"/>
      </a:defRPr>
    </a:lvl7pPr>
    <a:lvl8pPr marL="3200400" algn="l" defTabSz="914400" rtl="0" eaLnBrk="1" latinLnBrk="0" hangingPunct="1">
      <a:defRPr sz="2400" kern="1200">
        <a:solidFill>
          <a:schemeClr val="tx1"/>
        </a:solidFill>
        <a:latin typeface="Arial" charset="0"/>
        <a:ea typeface="+mn-ea"/>
        <a:cs typeface="Arial" charset="0"/>
      </a:defRPr>
    </a:lvl8pPr>
    <a:lvl9pPr marL="3657600" algn="l" defTabSz="914400" rtl="0" eaLnBrk="1" latinLnBrk="0" hangingPunct="1">
      <a:defRPr sz="24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15620"/>
    <p:restoredTop sz="94660"/>
  </p:normalViewPr>
  <p:slideViewPr>
    <p:cSldViewPr>
      <p:cViewPr>
        <p:scale>
          <a:sx n="70" d="100"/>
          <a:sy n="70" d="100"/>
        </p:scale>
        <p:origin x="-1182"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200">
                <a:latin typeface="Arial" charset="0"/>
                <a:cs typeface="Arial" charset="0"/>
              </a:defRPr>
            </a:lvl1pPr>
          </a:lstStyle>
          <a:p>
            <a:pPr>
              <a:defRPr/>
            </a:pPr>
            <a:endParaRPr lang="en-US"/>
          </a:p>
        </p:txBody>
      </p:sp>
      <p:sp>
        <p:nvSpPr>
          <p:cNvPr id="5325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200">
                <a:latin typeface="Arial" charset="0"/>
                <a:cs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3253" name="Rectangle 5"/>
          <p:cNvSpPr>
            <a:spLocks noGrp="1" noChangeArrowheads="1"/>
          </p:cNvSpPr>
          <p:nvPr>
            <p:ph type="body" sz="quarter" idx="3"/>
          </p:nvPr>
        </p:nvSpPr>
        <p:spPr bwMode="auto">
          <a:xfrm>
            <a:off x="685800" y="4343401"/>
            <a:ext cx="5486400" cy="411480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53254" name="Rectangle 6"/>
          <p:cNvSpPr>
            <a:spLocks noGrp="1" noChangeArrowheads="1"/>
          </p:cNvSpPr>
          <p:nvPr>
            <p:ph type="ftr" sz="quarter" idx="4"/>
          </p:nvPr>
        </p:nvSpPr>
        <p:spPr bwMode="auto">
          <a:xfrm>
            <a:off x="0" y="8685214"/>
            <a:ext cx="2971800" cy="4572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defRPr sz="1200">
                <a:latin typeface="Arial" charset="0"/>
                <a:cs typeface="Arial" charset="0"/>
              </a:defRPr>
            </a:lvl1pPr>
          </a:lstStyle>
          <a:p>
            <a:pPr>
              <a:defRPr/>
            </a:pPr>
            <a:endParaRPr lang="en-US"/>
          </a:p>
        </p:txBody>
      </p:sp>
      <p:sp>
        <p:nvSpPr>
          <p:cNvPr id="53255" name="Rectangle 7"/>
          <p:cNvSpPr>
            <a:spLocks noGrp="1" noChangeArrowheads="1"/>
          </p:cNvSpPr>
          <p:nvPr>
            <p:ph type="sldNum" sz="quarter" idx="5"/>
          </p:nvPr>
        </p:nvSpPr>
        <p:spPr bwMode="auto">
          <a:xfrm>
            <a:off x="3884613" y="8685214"/>
            <a:ext cx="2971800" cy="457200"/>
          </a:xfrm>
          <a:prstGeom prst="rect">
            <a:avLst/>
          </a:prstGeom>
          <a:noFill/>
          <a:ln w="9525">
            <a:noFill/>
            <a:miter lim="800000"/>
            <a:headEnd/>
            <a:tailEnd/>
          </a:ln>
          <a:effectLst/>
        </p:spPr>
        <p:txBody>
          <a:bodyPr vert="horz" wrap="square" lIns="91432" tIns="45716" rIns="91432" bIns="45716" numCol="1" anchor="b" anchorCtr="0" compatLnSpc="1">
            <a:prstTxWarp prst="textNoShape">
              <a:avLst/>
            </a:prstTxWarp>
          </a:bodyPr>
          <a:lstStyle>
            <a:lvl1pPr algn="r">
              <a:defRPr sz="1200">
                <a:latin typeface="Arial" charset="0"/>
                <a:cs typeface="Arial" charset="0"/>
              </a:defRPr>
            </a:lvl1pPr>
          </a:lstStyle>
          <a:p>
            <a:pPr>
              <a:defRPr/>
            </a:pPr>
            <a:fld id="{F0E5BBD3-DC96-4C61-AB64-DA8A6F22ABAB}" type="slidenum">
              <a:rPr lang="en-GB"/>
              <a:pPr>
                <a:defRPr/>
              </a:pPr>
              <a:t>‹#›</a:t>
            </a:fld>
            <a:endParaRPr lang="en-GB"/>
          </a:p>
        </p:txBody>
      </p:sp>
    </p:spTree>
    <p:extLst>
      <p:ext uri="{BB962C8B-B14F-4D97-AF65-F5344CB8AC3E}">
        <p14:creationId xmlns:p14="http://schemas.microsoft.com/office/powerpoint/2010/main" val="6468514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44</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80</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45</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62</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65</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66</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67</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73</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75</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FF882D5C-F7B0-4060-9F12-21FCEE291555}" type="slidenum">
              <a:rPr lang="en-GB" smtClean="0"/>
              <a:pPr>
                <a:defRPr/>
              </a:pPr>
              <a:t>77</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Image1"/>
          <p:cNvPicPr>
            <a:picLocks noChangeAspect="1" noChangeArrowheads="1"/>
          </p:cNvPicPr>
          <p:nvPr/>
        </p:nvPicPr>
        <p:blipFill>
          <a:blip r:embed="rId2" cstate="print"/>
          <a:srcRect/>
          <a:stretch>
            <a:fillRect/>
          </a:stretch>
        </p:blipFill>
        <p:spPr bwMode="auto">
          <a:xfrm>
            <a:off x="0" y="3516313"/>
            <a:ext cx="1835150" cy="1262062"/>
          </a:xfrm>
          <a:prstGeom prst="rect">
            <a:avLst/>
          </a:prstGeom>
          <a:noFill/>
          <a:ln w="9525">
            <a:noFill/>
            <a:miter lim="800000"/>
            <a:headEnd/>
            <a:tailEnd/>
          </a:ln>
        </p:spPr>
      </p:pic>
      <p:pic>
        <p:nvPicPr>
          <p:cNvPr id="5" name="Picture 3" descr="Image4"/>
          <p:cNvPicPr>
            <a:picLocks noChangeAspect="1" noChangeArrowheads="1"/>
          </p:cNvPicPr>
          <p:nvPr/>
        </p:nvPicPr>
        <p:blipFill>
          <a:blip r:embed="rId3" cstate="print"/>
          <a:srcRect/>
          <a:stretch>
            <a:fillRect/>
          </a:stretch>
        </p:blipFill>
        <p:spPr bwMode="auto">
          <a:xfrm>
            <a:off x="1763713" y="3486150"/>
            <a:ext cx="1958975" cy="1303338"/>
          </a:xfrm>
          <a:prstGeom prst="rect">
            <a:avLst/>
          </a:prstGeom>
          <a:noFill/>
          <a:ln w="9525">
            <a:noFill/>
            <a:miter lim="800000"/>
            <a:headEnd/>
            <a:tailEnd/>
          </a:ln>
        </p:spPr>
      </p:pic>
      <p:pic>
        <p:nvPicPr>
          <p:cNvPr id="6" name="Picture 4" descr="Image2"/>
          <p:cNvPicPr>
            <a:picLocks noChangeAspect="1" noChangeArrowheads="1"/>
          </p:cNvPicPr>
          <p:nvPr/>
        </p:nvPicPr>
        <p:blipFill>
          <a:blip r:embed="rId4" cstate="print"/>
          <a:srcRect/>
          <a:stretch>
            <a:fillRect/>
          </a:stretch>
        </p:blipFill>
        <p:spPr bwMode="auto">
          <a:xfrm>
            <a:off x="3708400" y="3529013"/>
            <a:ext cx="1905000" cy="1266825"/>
          </a:xfrm>
          <a:prstGeom prst="rect">
            <a:avLst/>
          </a:prstGeom>
          <a:noFill/>
          <a:ln w="9525">
            <a:noFill/>
            <a:miter lim="800000"/>
            <a:headEnd/>
            <a:tailEnd/>
          </a:ln>
        </p:spPr>
      </p:pic>
      <p:pic>
        <p:nvPicPr>
          <p:cNvPr id="7" name="Picture 5" descr="Image3"/>
          <p:cNvPicPr>
            <a:picLocks noChangeAspect="1" noChangeArrowheads="1"/>
          </p:cNvPicPr>
          <p:nvPr/>
        </p:nvPicPr>
        <p:blipFill>
          <a:blip r:embed="rId5" cstate="print"/>
          <a:srcRect/>
          <a:stretch>
            <a:fillRect/>
          </a:stretch>
        </p:blipFill>
        <p:spPr bwMode="auto">
          <a:xfrm>
            <a:off x="5421313" y="3486150"/>
            <a:ext cx="1958975" cy="1304925"/>
          </a:xfrm>
          <a:prstGeom prst="rect">
            <a:avLst/>
          </a:prstGeom>
          <a:noFill/>
          <a:ln w="9525">
            <a:noFill/>
            <a:miter lim="800000"/>
            <a:headEnd/>
            <a:tailEnd/>
          </a:ln>
        </p:spPr>
      </p:pic>
      <p:pic>
        <p:nvPicPr>
          <p:cNvPr id="8" name="Picture 6" descr="Image5"/>
          <p:cNvPicPr>
            <a:picLocks noChangeAspect="1" noChangeArrowheads="1"/>
          </p:cNvPicPr>
          <p:nvPr/>
        </p:nvPicPr>
        <p:blipFill>
          <a:blip r:embed="rId6" cstate="print"/>
          <a:srcRect/>
          <a:stretch>
            <a:fillRect/>
          </a:stretch>
        </p:blipFill>
        <p:spPr bwMode="auto">
          <a:xfrm>
            <a:off x="7235825" y="3519488"/>
            <a:ext cx="1908175" cy="1270000"/>
          </a:xfrm>
          <a:prstGeom prst="rect">
            <a:avLst/>
          </a:prstGeom>
          <a:noFill/>
          <a:ln w="9525">
            <a:noFill/>
            <a:miter lim="800000"/>
            <a:headEnd/>
            <a:tailEnd/>
          </a:ln>
        </p:spPr>
      </p:pic>
      <p:sp>
        <p:nvSpPr>
          <p:cNvPr id="9" name="Rectangle 7"/>
          <p:cNvSpPr>
            <a:spLocks noChangeArrowheads="1"/>
          </p:cNvSpPr>
          <p:nvPr/>
        </p:nvSpPr>
        <p:spPr bwMode="auto">
          <a:xfrm>
            <a:off x="0" y="0"/>
            <a:ext cx="9144000" cy="3573463"/>
          </a:xfrm>
          <a:prstGeom prst="rect">
            <a:avLst/>
          </a:prstGeom>
          <a:solidFill>
            <a:schemeClr val="accent1"/>
          </a:solidFill>
          <a:ln w="9525" algn="ctr">
            <a:noFill/>
            <a:miter lim="800000"/>
            <a:headEnd/>
            <a:tailEnd/>
          </a:ln>
          <a:effectLst/>
        </p:spPr>
        <p:txBody>
          <a:bodyPr wrap="none" anchor="ctr"/>
          <a:lstStyle/>
          <a:p>
            <a:pPr fontAlgn="b">
              <a:spcBef>
                <a:spcPct val="30000"/>
              </a:spcBef>
              <a:defRPr/>
            </a:pPr>
            <a:endParaRPr lang="en-US"/>
          </a:p>
        </p:txBody>
      </p:sp>
      <p:pic>
        <p:nvPicPr>
          <p:cNvPr id="10" name="Picture 10" descr="Uok_Logo_PMS294_PC"/>
          <p:cNvPicPr>
            <a:picLocks noChangeAspect="1" noChangeArrowheads="1"/>
          </p:cNvPicPr>
          <p:nvPr/>
        </p:nvPicPr>
        <p:blipFill>
          <a:blip r:embed="rId7" cstate="print"/>
          <a:srcRect/>
          <a:stretch>
            <a:fillRect/>
          </a:stretch>
        </p:blipFill>
        <p:spPr bwMode="auto">
          <a:xfrm>
            <a:off x="6443663" y="5734050"/>
            <a:ext cx="1079500" cy="585788"/>
          </a:xfrm>
          <a:prstGeom prst="rect">
            <a:avLst/>
          </a:prstGeom>
          <a:noFill/>
          <a:ln w="9525">
            <a:noFill/>
            <a:miter lim="800000"/>
            <a:headEnd/>
            <a:tailEnd/>
          </a:ln>
        </p:spPr>
      </p:pic>
      <p:sp>
        <p:nvSpPr>
          <p:cNvPr id="5128" name="Rectangle 8"/>
          <p:cNvSpPr>
            <a:spLocks noGrp="1" noChangeArrowheads="1"/>
          </p:cNvSpPr>
          <p:nvPr>
            <p:ph type="ctrTitle"/>
          </p:nvPr>
        </p:nvSpPr>
        <p:spPr>
          <a:xfrm>
            <a:off x="323850" y="1628775"/>
            <a:ext cx="5903913" cy="1295400"/>
          </a:xfrm>
        </p:spPr>
        <p:txBody>
          <a:bodyPr anchor="b"/>
          <a:lstStyle>
            <a:lvl1pPr algn="r">
              <a:lnSpc>
                <a:spcPct val="90000"/>
              </a:lnSpc>
              <a:defRPr b="0">
                <a:solidFill>
                  <a:srgbClr val="FFFFFF"/>
                </a:solidFill>
                <a:latin typeface="Century Schoolbook" pitchFamily="18" charset="0"/>
              </a:defRPr>
            </a:lvl1pPr>
          </a:lstStyle>
          <a:p>
            <a:r>
              <a:rPr lang="en-GB"/>
              <a:t>Click to edit Master title style</a:t>
            </a:r>
          </a:p>
        </p:txBody>
      </p:sp>
      <p:sp>
        <p:nvSpPr>
          <p:cNvPr id="5129" name="Rectangle 9"/>
          <p:cNvSpPr>
            <a:spLocks noGrp="1" noChangeArrowheads="1"/>
          </p:cNvSpPr>
          <p:nvPr>
            <p:ph type="subTitle" idx="1"/>
          </p:nvPr>
        </p:nvSpPr>
        <p:spPr>
          <a:xfrm>
            <a:off x="323850" y="549275"/>
            <a:ext cx="5903913" cy="647700"/>
          </a:xfrm>
        </p:spPr>
        <p:txBody>
          <a:bodyPr/>
          <a:lstStyle>
            <a:lvl1pPr marL="0" indent="0" algn="r">
              <a:lnSpc>
                <a:spcPct val="80000"/>
              </a:lnSpc>
              <a:spcBef>
                <a:spcPct val="0"/>
              </a:spcBef>
              <a:buFontTx/>
              <a:buNone/>
              <a:defRPr sz="1200">
                <a:solidFill>
                  <a:srgbClr val="FFFFFF"/>
                </a:solidFill>
              </a:defRPr>
            </a:lvl1pPr>
          </a:lstStyle>
          <a:p>
            <a:r>
              <a:rPr lang="en-GB"/>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549275"/>
            <a:ext cx="2071688" cy="583247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549275"/>
            <a:ext cx="6067425" cy="5832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549275"/>
            <a:ext cx="8291513" cy="576263"/>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4213" y="1484313"/>
            <a:ext cx="7632700" cy="4897437"/>
          </a:xfrm>
        </p:spPr>
        <p:txBody>
          <a:bodyPr/>
          <a:lstStyle/>
          <a:p>
            <a:pPr lvl="0"/>
            <a:endParaRPr lang="en-GB" noProof="0"/>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7618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4213" y="1484313"/>
            <a:ext cx="374015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576763" y="1484313"/>
            <a:ext cx="3740150" cy="4897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ftr" sz="quarter" idx="10"/>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549275"/>
            <a:ext cx="8291513" cy="5762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4213" y="1484313"/>
            <a:ext cx="76327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 on two lines – now what would happen now what do you think?</a:t>
            </a:r>
          </a:p>
          <a:p>
            <a:pPr lvl="2"/>
            <a:r>
              <a:rPr lang="en-GB" smtClean="0"/>
              <a:t>Third level</a:t>
            </a:r>
          </a:p>
          <a:p>
            <a:pPr lvl="3"/>
            <a:r>
              <a:rPr lang="en-GB" smtClean="0"/>
              <a:t>Fourth level</a:t>
            </a:r>
          </a:p>
          <a:p>
            <a:pPr lvl="4"/>
            <a:r>
              <a:rPr lang="en-GB" smtClean="0"/>
              <a:t>Fifth level</a:t>
            </a:r>
          </a:p>
        </p:txBody>
      </p:sp>
      <p:sp>
        <p:nvSpPr>
          <p:cNvPr id="4100" name="Rectangle 4"/>
          <p:cNvSpPr>
            <a:spLocks noGrp="1" noChangeArrowheads="1"/>
          </p:cNvSpPr>
          <p:nvPr>
            <p:ph type="ftr" sz="quarter" idx="3"/>
          </p:nvPr>
        </p:nvSpPr>
        <p:spPr bwMode="auto">
          <a:xfrm>
            <a:off x="1331913" y="6524625"/>
            <a:ext cx="6264275" cy="2682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Arial" charset="0"/>
                <a:cs typeface="Arial" charset="0"/>
              </a:defRPr>
            </a:lvl1pPr>
          </a:lstStyle>
          <a:p>
            <a:pPr>
              <a:defRPr/>
            </a:pPr>
            <a:endParaRPr lang="en-US"/>
          </a:p>
        </p:txBody>
      </p:sp>
      <p:sp>
        <p:nvSpPr>
          <p:cNvPr id="4101" name="Rectangle 5"/>
          <p:cNvSpPr>
            <a:spLocks noChangeArrowheads="1"/>
          </p:cNvSpPr>
          <p:nvPr/>
        </p:nvSpPr>
        <p:spPr bwMode="auto">
          <a:xfrm>
            <a:off x="0" y="-1588"/>
            <a:ext cx="9144000" cy="287338"/>
          </a:xfrm>
          <a:prstGeom prst="rect">
            <a:avLst/>
          </a:prstGeom>
          <a:gradFill rotWithShape="1">
            <a:gsLst>
              <a:gs pos="0">
                <a:schemeClr val="bg1"/>
              </a:gs>
              <a:gs pos="100000">
                <a:schemeClr val="accent1"/>
              </a:gs>
            </a:gsLst>
            <a:lin ang="0" scaled="1"/>
          </a:gradFill>
          <a:ln w="9525">
            <a:noFill/>
            <a:miter lim="800000"/>
            <a:headEnd/>
            <a:tailEnd/>
          </a:ln>
          <a:effectLst/>
        </p:spPr>
        <p:txBody>
          <a:bodyPr wrap="none" anchor="ctr"/>
          <a:lstStyle/>
          <a:p>
            <a:pPr fontAlgn="b">
              <a:spcBef>
                <a:spcPct val="30000"/>
              </a:spcBef>
              <a:defRPr/>
            </a:pPr>
            <a:endParaRPr lang="en-US"/>
          </a:p>
        </p:txBody>
      </p:sp>
      <p:pic>
        <p:nvPicPr>
          <p:cNvPr id="1030" name="Picture 6" descr="Uok_horiz_PMS294"/>
          <p:cNvPicPr>
            <a:picLocks noChangeAspect="1" noChangeArrowheads="1"/>
          </p:cNvPicPr>
          <p:nvPr/>
        </p:nvPicPr>
        <p:blipFill>
          <a:blip r:embed="rId14" cstate="print"/>
          <a:srcRect/>
          <a:stretch>
            <a:fillRect/>
          </a:stretch>
        </p:blipFill>
        <p:spPr bwMode="auto">
          <a:xfrm>
            <a:off x="7380288" y="6553200"/>
            <a:ext cx="1368425" cy="2016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71"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 id="2147484172" r:id="rId12"/>
  </p:sldLayoutIdLst>
  <p:timing>
    <p:tnLst>
      <p:par>
        <p:cTn id="1" dur="indefinite" restart="never" nodeType="tmRoot"/>
      </p:par>
    </p:tnLst>
  </p:timing>
  <p:txStyles>
    <p:titleStyle>
      <a:lvl1pPr algn="l" rtl="0" eaLnBrk="0" fontAlgn="base" hangingPunct="0">
        <a:spcBef>
          <a:spcPct val="0"/>
        </a:spcBef>
        <a:spcAft>
          <a:spcPct val="0"/>
        </a:spcAft>
        <a:defRPr sz="2800" b="1">
          <a:solidFill>
            <a:schemeClr val="tx2"/>
          </a:solidFill>
          <a:latin typeface="+mj-lt"/>
          <a:ea typeface="+mj-ea"/>
          <a:cs typeface="+mj-cs"/>
        </a:defRPr>
      </a:lvl1pPr>
      <a:lvl2pPr algn="l" rtl="0" eaLnBrk="0" fontAlgn="base" hangingPunct="0">
        <a:spcBef>
          <a:spcPct val="0"/>
        </a:spcBef>
        <a:spcAft>
          <a:spcPct val="0"/>
        </a:spcAft>
        <a:defRPr sz="2800" b="1">
          <a:solidFill>
            <a:schemeClr val="tx2"/>
          </a:solidFill>
          <a:latin typeface="Arial" charset="0"/>
          <a:cs typeface="Arial" charset="0"/>
        </a:defRPr>
      </a:lvl2pPr>
      <a:lvl3pPr algn="l" rtl="0" eaLnBrk="0" fontAlgn="base" hangingPunct="0">
        <a:spcBef>
          <a:spcPct val="0"/>
        </a:spcBef>
        <a:spcAft>
          <a:spcPct val="0"/>
        </a:spcAft>
        <a:defRPr sz="2800" b="1">
          <a:solidFill>
            <a:schemeClr val="tx2"/>
          </a:solidFill>
          <a:latin typeface="Arial" charset="0"/>
          <a:cs typeface="Arial" charset="0"/>
        </a:defRPr>
      </a:lvl3pPr>
      <a:lvl4pPr algn="l" rtl="0" eaLnBrk="0" fontAlgn="base" hangingPunct="0">
        <a:spcBef>
          <a:spcPct val="0"/>
        </a:spcBef>
        <a:spcAft>
          <a:spcPct val="0"/>
        </a:spcAft>
        <a:defRPr sz="2800" b="1">
          <a:solidFill>
            <a:schemeClr val="tx2"/>
          </a:solidFill>
          <a:latin typeface="Arial" charset="0"/>
          <a:cs typeface="Arial" charset="0"/>
        </a:defRPr>
      </a:lvl4pPr>
      <a:lvl5pPr algn="l" rtl="0" eaLnBrk="0" fontAlgn="base" hangingPunct="0">
        <a:spcBef>
          <a:spcPct val="0"/>
        </a:spcBef>
        <a:spcAft>
          <a:spcPct val="0"/>
        </a:spcAft>
        <a:defRPr sz="2800" b="1">
          <a:solidFill>
            <a:schemeClr val="tx2"/>
          </a:solidFill>
          <a:latin typeface="Arial" charset="0"/>
          <a:cs typeface="Arial" charset="0"/>
        </a:defRPr>
      </a:lvl5pPr>
      <a:lvl6pPr marL="457200" algn="l" rtl="0" fontAlgn="base">
        <a:spcBef>
          <a:spcPct val="0"/>
        </a:spcBef>
        <a:spcAft>
          <a:spcPct val="0"/>
        </a:spcAft>
        <a:defRPr sz="2800" b="1">
          <a:solidFill>
            <a:schemeClr val="tx2"/>
          </a:solidFill>
          <a:latin typeface="Arial" charset="0"/>
          <a:cs typeface="Arial" charset="0"/>
        </a:defRPr>
      </a:lvl6pPr>
      <a:lvl7pPr marL="914400" algn="l" rtl="0" fontAlgn="base">
        <a:spcBef>
          <a:spcPct val="0"/>
        </a:spcBef>
        <a:spcAft>
          <a:spcPct val="0"/>
        </a:spcAft>
        <a:defRPr sz="2800" b="1">
          <a:solidFill>
            <a:schemeClr val="tx2"/>
          </a:solidFill>
          <a:latin typeface="Arial" charset="0"/>
          <a:cs typeface="Arial" charset="0"/>
        </a:defRPr>
      </a:lvl7pPr>
      <a:lvl8pPr marL="1371600" algn="l" rtl="0" fontAlgn="base">
        <a:spcBef>
          <a:spcPct val="0"/>
        </a:spcBef>
        <a:spcAft>
          <a:spcPct val="0"/>
        </a:spcAft>
        <a:defRPr sz="2800" b="1">
          <a:solidFill>
            <a:schemeClr val="tx2"/>
          </a:solidFill>
          <a:latin typeface="Arial" charset="0"/>
          <a:cs typeface="Arial" charset="0"/>
        </a:defRPr>
      </a:lvl8pPr>
      <a:lvl9pPr marL="1828800" algn="l" rtl="0" fontAlgn="base">
        <a:spcBef>
          <a:spcPct val="0"/>
        </a:spcBef>
        <a:spcAft>
          <a:spcPct val="0"/>
        </a:spcAft>
        <a:defRPr sz="2800" b="1">
          <a:solidFill>
            <a:schemeClr val="tx2"/>
          </a:solidFill>
          <a:latin typeface="Arial" charset="0"/>
          <a:cs typeface="Arial" charset="0"/>
        </a:defRPr>
      </a:lvl9pPr>
    </p:titleStyle>
    <p:bodyStyle>
      <a:lvl1pPr marL="355600" indent="-355600" algn="l" rtl="0" eaLnBrk="0" fontAlgn="ctr" hangingPunct="0">
        <a:spcBef>
          <a:spcPct val="35000"/>
        </a:spcBef>
        <a:spcAft>
          <a:spcPct val="0"/>
        </a:spcAft>
        <a:buClr>
          <a:schemeClr val="tx2"/>
        </a:buClr>
        <a:buSzPct val="175000"/>
        <a:buChar char="•"/>
        <a:defRPr sz="2400">
          <a:solidFill>
            <a:schemeClr val="tx1"/>
          </a:solidFill>
          <a:latin typeface="+mn-lt"/>
          <a:ea typeface="+mn-ea"/>
          <a:cs typeface="+mn-cs"/>
        </a:defRPr>
      </a:lvl1pPr>
      <a:lvl2pPr marL="812800" indent="-277813" algn="l" rtl="0" eaLnBrk="0" fontAlgn="ctr" hangingPunct="0">
        <a:spcBef>
          <a:spcPct val="0"/>
        </a:spcBef>
        <a:spcAft>
          <a:spcPct val="0"/>
        </a:spcAft>
        <a:buClr>
          <a:schemeClr val="tx1"/>
        </a:buClr>
        <a:buFont typeface="Wingdings" pitchFamily="2" charset="2"/>
        <a:buChar char="§"/>
        <a:defRPr sz="2000">
          <a:solidFill>
            <a:schemeClr val="tx1"/>
          </a:solidFill>
          <a:latin typeface="+mn-lt"/>
          <a:cs typeface="+mn-cs"/>
        </a:defRPr>
      </a:lvl2pPr>
      <a:lvl3pPr marL="1168400" indent="-176213" algn="l" rtl="0" eaLnBrk="0" fontAlgn="ctr" hangingPunct="0">
        <a:spcBef>
          <a:spcPct val="0"/>
        </a:spcBef>
        <a:spcAft>
          <a:spcPct val="0"/>
        </a:spcAft>
        <a:buChar char="•"/>
        <a:defRPr sz="2400">
          <a:solidFill>
            <a:schemeClr val="tx1"/>
          </a:solidFill>
          <a:latin typeface="+mn-lt"/>
          <a:cs typeface="+mn-cs"/>
        </a:defRPr>
      </a:lvl3pPr>
      <a:lvl4pPr marL="1524000" indent="-176213" algn="l" rtl="0" eaLnBrk="0" fontAlgn="ctr" hangingPunct="0">
        <a:spcBef>
          <a:spcPct val="0"/>
        </a:spcBef>
        <a:spcAft>
          <a:spcPct val="0"/>
        </a:spcAft>
        <a:buFont typeface="Arial" charset="0"/>
        <a:buChar char="–"/>
        <a:defRPr sz="1600">
          <a:solidFill>
            <a:schemeClr val="tx1"/>
          </a:solidFill>
          <a:latin typeface="+mn-lt"/>
          <a:cs typeface="+mn-cs"/>
        </a:defRPr>
      </a:lvl4pPr>
      <a:lvl5pPr marL="1879600" indent="-176213" algn="l" rtl="0" eaLnBrk="0" fontAlgn="base" hangingPunct="0">
        <a:spcBef>
          <a:spcPct val="0"/>
        </a:spcBef>
        <a:spcAft>
          <a:spcPct val="0"/>
        </a:spcAft>
        <a:buChar char="»"/>
        <a:defRPr sz="1400">
          <a:solidFill>
            <a:schemeClr val="tx1"/>
          </a:solidFill>
          <a:latin typeface="+mn-lt"/>
          <a:cs typeface="+mn-cs"/>
        </a:defRPr>
      </a:lvl5pPr>
      <a:lvl6pPr marL="2336800" indent="-176213" algn="l" rtl="0" fontAlgn="base">
        <a:spcBef>
          <a:spcPct val="0"/>
        </a:spcBef>
        <a:spcAft>
          <a:spcPct val="0"/>
        </a:spcAft>
        <a:buChar char="»"/>
        <a:defRPr sz="1400">
          <a:solidFill>
            <a:schemeClr val="tx1"/>
          </a:solidFill>
          <a:latin typeface="+mn-lt"/>
          <a:cs typeface="+mn-cs"/>
        </a:defRPr>
      </a:lvl6pPr>
      <a:lvl7pPr marL="2794000" indent="-176213" algn="l" rtl="0" fontAlgn="base">
        <a:spcBef>
          <a:spcPct val="0"/>
        </a:spcBef>
        <a:spcAft>
          <a:spcPct val="0"/>
        </a:spcAft>
        <a:buChar char="»"/>
        <a:defRPr sz="1400">
          <a:solidFill>
            <a:schemeClr val="tx1"/>
          </a:solidFill>
          <a:latin typeface="+mn-lt"/>
          <a:cs typeface="+mn-cs"/>
        </a:defRPr>
      </a:lvl7pPr>
      <a:lvl8pPr marL="3251200" indent="-176213" algn="l" rtl="0" fontAlgn="base">
        <a:spcBef>
          <a:spcPct val="0"/>
        </a:spcBef>
        <a:spcAft>
          <a:spcPct val="0"/>
        </a:spcAft>
        <a:buChar char="»"/>
        <a:defRPr sz="1400">
          <a:solidFill>
            <a:schemeClr val="tx1"/>
          </a:solidFill>
          <a:latin typeface="+mn-lt"/>
          <a:cs typeface="+mn-cs"/>
        </a:defRPr>
      </a:lvl8pPr>
      <a:lvl9pPr marL="3708400" indent="-176213" algn="l" rtl="0" fontAlgn="base">
        <a:spcBef>
          <a:spcPct val="0"/>
        </a:spcBef>
        <a:spcAft>
          <a:spcPct val="0"/>
        </a:spcAft>
        <a:buChar char="»"/>
        <a:defRPr sz="1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www.cs.kent.ac.uk/~saf/hcidc" TargetMode="Externa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5.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www.cs.kent.ac.uk/~saf/hcidc" TargetMode="Externa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justbento.com/bento-no-40-pasta-salad-nicoise-with-a-twist" TargetMode="External"/><Relationship Id="rId2" Type="http://schemas.openxmlformats.org/officeDocument/2006/relationships/hyperlink" Target="http://www.cookingforengineers.com/recipe/200/Osso-Buco"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ai.stanford.edu/users/sahami/CS2013/" TargetMode="External"/><Relationship Id="rId2" Type="http://schemas.openxmlformats.org/officeDocument/2006/relationships/hyperlink" Target="http://www.cs.kent.ac.uk/national/EPCO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creativecommons.org/licenses/by-nc-sa/2.5/"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GB" dirty="0" smtClean="0"/>
              <a:t>Classrooms, Kitchens &amp; Farms:</a:t>
            </a:r>
            <a:br>
              <a:rPr lang="en-GB" dirty="0" smtClean="0"/>
            </a:br>
            <a:r>
              <a:rPr lang="en-GB" dirty="0" smtClean="0"/>
              <a:t>The Narrative Nature of PCK</a:t>
            </a:r>
          </a:p>
        </p:txBody>
      </p:sp>
      <p:sp>
        <p:nvSpPr>
          <p:cNvPr id="3075" name="Rectangle 3"/>
          <p:cNvSpPr>
            <a:spLocks noGrp="1" noChangeArrowheads="1"/>
          </p:cNvSpPr>
          <p:nvPr>
            <p:ph type="subTitle" idx="1"/>
          </p:nvPr>
        </p:nvSpPr>
        <p:spPr/>
        <p:txBody>
          <a:bodyPr/>
          <a:lstStyle/>
          <a:p>
            <a:pPr eaLnBrk="1" hangingPunct="1"/>
            <a:r>
              <a:rPr lang="en-GB" dirty="0" smtClean="0"/>
              <a:t>8</a:t>
            </a:r>
            <a:r>
              <a:rPr lang="en-GB" baseline="30000" dirty="0" smtClean="0"/>
              <a:t>th</a:t>
            </a:r>
            <a:r>
              <a:rPr lang="en-GB" dirty="0" smtClean="0"/>
              <a:t> </a:t>
            </a:r>
            <a:r>
              <a:rPr lang="en-GB" dirty="0" err="1" smtClean="0"/>
              <a:t>WiPSCSE</a:t>
            </a:r>
            <a:r>
              <a:rPr lang="en-GB" dirty="0" smtClean="0"/>
              <a:t> conference</a:t>
            </a:r>
          </a:p>
          <a:p>
            <a:pPr eaLnBrk="1" hangingPunct="1"/>
            <a:r>
              <a:rPr lang="en-GB" dirty="0" smtClean="0"/>
              <a:t>Aarhus 11</a:t>
            </a:r>
            <a:r>
              <a:rPr lang="en-GB" baseline="30000" dirty="0" smtClean="0"/>
              <a:t>th</a:t>
            </a:r>
            <a:r>
              <a:rPr lang="en-GB" dirty="0" smtClean="0"/>
              <a:t> November 2013</a:t>
            </a:r>
          </a:p>
          <a:p>
            <a:pPr eaLnBrk="1" hangingPunct="1"/>
            <a:endParaRPr lang="en-GB" dirty="0" smtClean="0"/>
          </a:p>
          <a:p>
            <a:pPr eaLnBrk="1" hangingPunct="1"/>
            <a:r>
              <a:rPr lang="en-GB" dirty="0" smtClean="0"/>
              <a:t>Sally Fincher</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srcRect l="19009" t="31146" r="20911" b="2596"/>
          <a:stretch>
            <a:fillRect/>
          </a:stretch>
        </p:blipFill>
        <p:spPr bwMode="auto">
          <a:xfrm>
            <a:off x="539750" y="1268413"/>
            <a:ext cx="5689600" cy="4595812"/>
          </a:xfrm>
          <a:prstGeom prst="rect">
            <a:avLst/>
          </a:prstGeom>
          <a:noFill/>
          <a:ln w="9525">
            <a:solidFill>
              <a:schemeClr val="tx1"/>
            </a:solidFill>
            <a:miter lim="800000"/>
            <a:headEnd/>
            <a:tailEnd/>
          </a:ln>
        </p:spPr>
      </p:pic>
      <p:sp>
        <p:nvSpPr>
          <p:cNvPr id="17411" name="Rectangle 3"/>
          <p:cNvSpPr>
            <a:spLocks noGrp="1" noChangeArrowheads="1"/>
          </p:cNvSpPr>
          <p:nvPr>
            <p:ph type="title"/>
          </p:nvPr>
        </p:nvSpPr>
        <p:spPr/>
        <p:txBody>
          <a:bodyPr/>
          <a:lstStyle/>
          <a:p>
            <a:pPr eaLnBrk="1" hangingPunct="1"/>
            <a:r>
              <a:rPr lang="en-GB" smtClean="0"/>
              <a:t>Isabella Beeton (1863)</a:t>
            </a:r>
          </a:p>
        </p:txBody>
      </p:sp>
      <p:grpSp>
        <p:nvGrpSpPr>
          <p:cNvPr id="2" name="Group 9"/>
          <p:cNvGrpSpPr>
            <a:grpSpLocks/>
          </p:cNvGrpSpPr>
          <p:nvPr/>
        </p:nvGrpSpPr>
        <p:grpSpPr bwMode="auto">
          <a:xfrm>
            <a:off x="1979613" y="1916113"/>
            <a:ext cx="4897437" cy="1514475"/>
            <a:chOff x="1247" y="1207"/>
            <a:chExt cx="3085" cy="954"/>
          </a:xfrm>
        </p:grpSpPr>
        <p:sp>
          <p:nvSpPr>
            <p:cNvPr id="17418" name="Line 4"/>
            <p:cNvSpPr>
              <a:spLocks noChangeShapeType="1"/>
            </p:cNvSpPr>
            <p:nvPr/>
          </p:nvSpPr>
          <p:spPr bwMode="auto">
            <a:xfrm flipV="1">
              <a:off x="1701" y="1207"/>
              <a:ext cx="2631" cy="409"/>
            </a:xfrm>
            <a:prstGeom prst="line">
              <a:avLst/>
            </a:prstGeom>
            <a:noFill/>
            <a:ln w="38100">
              <a:solidFill>
                <a:srgbClr val="FF0000"/>
              </a:solidFill>
              <a:round/>
              <a:headEnd type="arrow" w="med" len="med"/>
              <a:tailEnd/>
            </a:ln>
          </p:spPr>
          <p:txBody>
            <a:bodyPr/>
            <a:lstStyle/>
            <a:p>
              <a:endParaRPr lang="en-GB"/>
            </a:p>
          </p:txBody>
        </p:sp>
        <p:sp>
          <p:nvSpPr>
            <p:cNvPr id="17419" name="Line 5"/>
            <p:cNvSpPr>
              <a:spLocks noChangeShapeType="1"/>
            </p:cNvSpPr>
            <p:nvPr/>
          </p:nvSpPr>
          <p:spPr bwMode="auto">
            <a:xfrm flipV="1">
              <a:off x="1247" y="1661"/>
              <a:ext cx="3085" cy="500"/>
            </a:xfrm>
            <a:prstGeom prst="line">
              <a:avLst/>
            </a:prstGeom>
            <a:noFill/>
            <a:ln w="38100">
              <a:solidFill>
                <a:srgbClr val="FF0000"/>
              </a:solidFill>
              <a:round/>
              <a:headEnd type="arrow" w="med" len="med"/>
              <a:tailEnd/>
            </a:ln>
          </p:spPr>
          <p:txBody>
            <a:bodyPr/>
            <a:lstStyle/>
            <a:p>
              <a:endParaRPr lang="en-GB"/>
            </a:p>
          </p:txBody>
        </p:sp>
      </p:grpSp>
      <p:sp>
        <p:nvSpPr>
          <p:cNvPr id="36871" name="Text Box 7"/>
          <p:cNvSpPr txBox="1">
            <a:spLocks noChangeArrowheads="1"/>
          </p:cNvSpPr>
          <p:nvPr/>
        </p:nvSpPr>
        <p:spPr bwMode="auto">
          <a:xfrm>
            <a:off x="6948488" y="1700213"/>
            <a:ext cx="1944687" cy="1187450"/>
          </a:xfrm>
          <a:prstGeom prst="rect">
            <a:avLst/>
          </a:prstGeom>
          <a:noFill/>
          <a:ln w="9525" algn="ctr">
            <a:noFill/>
            <a:miter lim="800000"/>
            <a:headEnd/>
            <a:tailEnd/>
          </a:ln>
        </p:spPr>
        <p:txBody>
          <a:bodyPr>
            <a:spAutoFit/>
          </a:bodyPr>
          <a:lstStyle/>
          <a:p>
            <a:pPr>
              <a:spcBef>
                <a:spcPct val="50000"/>
              </a:spcBef>
            </a:pPr>
            <a:r>
              <a:rPr lang="en-GB"/>
              <a:t>Separates ingredients from method</a:t>
            </a:r>
          </a:p>
        </p:txBody>
      </p:sp>
      <p:sp>
        <p:nvSpPr>
          <p:cNvPr id="36874" name="Text Box 10"/>
          <p:cNvSpPr txBox="1">
            <a:spLocks noChangeArrowheads="1"/>
          </p:cNvSpPr>
          <p:nvPr/>
        </p:nvSpPr>
        <p:spPr bwMode="auto">
          <a:xfrm>
            <a:off x="6948488" y="4365625"/>
            <a:ext cx="1944687" cy="822325"/>
          </a:xfrm>
          <a:prstGeom prst="rect">
            <a:avLst/>
          </a:prstGeom>
          <a:noFill/>
          <a:ln w="9525" algn="ctr">
            <a:noFill/>
            <a:miter lim="800000"/>
            <a:headEnd/>
            <a:tailEnd/>
          </a:ln>
        </p:spPr>
        <p:txBody>
          <a:bodyPr>
            <a:spAutoFit/>
          </a:bodyPr>
          <a:lstStyle/>
          <a:p>
            <a:pPr>
              <a:spcBef>
                <a:spcPct val="50000"/>
              </a:spcBef>
            </a:pPr>
            <a:r>
              <a:rPr lang="en-GB"/>
              <a:t>Adds some context</a:t>
            </a:r>
          </a:p>
        </p:txBody>
      </p:sp>
      <p:grpSp>
        <p:nvGrpSpPr>
          <p:cNvPr id="3" name="Group 14"/>
          <p:cNvGrpSpPr>
            <a:grpSpLocks/>
          </p:cNvGrpSpPr>
          <p:nvPr/>
        </p:nvGrpSpPr>
        <p:grpSpPr bwMode="auto">
          <a:xfrm>
            <a:off x="3132138" y="4652963"/>
            <a:ext cx="3816350" cy="576262"/>
            <a:chOff x="1973" y="2931"/>
            <a:chExt cx="2404" cy="363"/>
          </a:xfrm>
        </p:grpSpPr>
        <p:sp>
          <p:nvSpPr>
            <p:cNvPr id="17416" name="Oval 6"/>
            <p:cNvSpPr>
              <a:spLocks noChangeArrowheads="1"/>
            </p:cNvSpPr>
            <p:nvPr/>
          </p:nvSpPr>
          <p:spPr bwMode="auto">
            <a:xfrm>
              <a:off x="1973" y="3022"/>
              <a:ext cx="1587" cy="272"/>
            </a:xfrm>
            <a:prstGeom prst="ellipse">
              <a:avLst/>
            </a:prstGeom>
            <a:noFill/>
            <a:ln w="38100" algn="ctr">
              <a:solidFill>
                <a:srgbClr val="FF0000"/>
              </a:solidFill>
              <a:round/>
              <a:headEnd/>
              <a:tailEnd/>
            </a:ln>
          </p:spPr>
          <p:txBody>
            <a:bodyPr wrap="none" anchor="ctr"/>
            <a:lstStyle/>
            <a:p>
              <a:endParaRPr lang="en-US"/>
            </a:p>
          </p:txBody>
        </p:sp>
        <p:sp>
          <p:nvSpPr>
            <p:cNvPr id="17417" name="Line 12"/>
            <p:cNvSpPr>
              <a:spLocks noChangeShapeType="1"/>
            </p:cNvSpPr>
            <p:nvPr/>
          </p:nvSpPr>
          <p:spPr bwMode="auto">
            <a:xfrm flipV="1">
              <a:off x="3560" y="2931"/>
              <a:ext cx="817" cy="182"/>
            </a:xfrm>
            <a:prstGeom prst="line">
              <a:avLst/>
            </a:prstGeom>
            <a:noFill/>
            <a:ln w="38100">
              <a:solidFill>
                <a:srgbClr val="FF0000"/>
              </a:solidFill>
              <a:round/>
              <a:headEnd type="arrow" w="med" len="med"/>
              <a:tailEnd/>
            </a:ln>
          </p:spPr>
          <p:txBody>
            <a:bodyPr/>
            <a:lstStyle/>
            <a:p>
              <a:endParaRPr lang="en-GB"/>
            </a:p>
          </p:txBody>
        </p:sp>
      </p:grpSp>
    </p:spTree>
    <p:extLst>
      <p:ext uri="{BB962C8B-B14F-4D97-AF65-F5344CB8AC3E}">
        <p14:creationId xmlns:p14="http://schemas.microsoft.com/office/powerpoint/2010/main" val="3250448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8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1" grpId="0"/>
      <p:bldP spid="3687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25839" t="25471" r="25839" b="5095"/>
          <a:stretch>
            <a:fillRect/>
          </a:stretch>
        </p:blipFill>
        <p:spPr bwMode="auto">
          <a:xfrm>
            <a:off x="611188" y="1196975"/>
            <a:ext cx="4713287" cy="4906963"/>
          </a:xfrm>
          <a:prstGeom prst="rect">
            <a:avLst/>
          </a:prstGeom>
          <a:noFill/>
          <a:ln w="9525">
            <a:solidFill>
              <a:schemeClr val="tx1"/>
            </a:solidFill>
            <a:miter lim="800000"/>
            <a:headEnd/>
            <a:tailEnd/>
          </a:ln>
        </p:spPr>
      </p:pic>
      <p:sp>
        <p:nvSpPr>
          <p:cNvPr id="18435" name="Rectangle 5"/>
          <p:cNvSpPr>
            <a:spLocks noGrp="1" noChangeArrowheads="1"/>
          </p:cNvSpPr>
          <p:nvPr>
            <p:ph type="title"/>
          </p:nvPr>
        </p:nvSpPr>
        <p:spPr/>
        <p:txBody>
          <a:bodyPr/>
          <a:lstStyle/>
          <a:p>
            <a:pPr eaLnBrk="1" hangingPunct="1"/>
            <a:r>
              <a:rPr lang="en-GB" smtClean="0"/>
              <a:t>Eliza Acton (1845)</a:t>
            </a:r>
          </a:p>
        </p:txBody>
      </p:sp>
      <p:grpSp>
        <p:nvGrpSpPr>
          <p:cNvPr id="2" name="Group 8"/>
          <p:cNvGrpSpPr>
            <a:grpSpLocks/>
          </p:cNvGrpSpPr>
          <p:nvPr/>
        </p:nvGrpSpPr>
        <p:grpSpPr bwMode="auto">
          <a:xfrm>
            <a:off x="5003800" y="1557338"/>
            <a:ext cx="2305050" cy="1584325"/>
            <a:chOff x="4150" y="981"/>
            <a:chExt cx="1452" cy="998"/>
          </a:xfrm>
        </p:grpSpPr>
        <p:sp>
          <p:nvSpPr>
            <p:cNvPr id="18441" name="AutoShape 3"/>
            <p:cNvSpPr>
              <a:spLocks/>
            </p:cNvSpPr>
            <p:nvPr/>
          </p:nvSpPr>
          <p:spPr bwMode="auto">
            <a:xfrm>
              <a:off x="4150" y="1162"/>
              <a:ext cx="136" cy="817"/>
            </a:xfrm>
            <a:prstGeom prst="rightBrace">
              <a:avLst>
                <a:gd name="adj1" fmla="val 50061"/>
                <a:gd name="adj2" fmla="val 50000"/>
              </a:avLst>
            </a:prstGeom>
            <a:noFill/>
            <a:ln w="38100">
              <a:solidFill>
                <a:srgbClr val="FF0000"/>
              </a:solidFill>
              <a:round/>
              <a:headEnd/>
              <a:tailEnd/>
            </a:ln>
          </p:spPr>
          <p:txBody>
            <a:bodyPr wrap="none" anchor="ctr"/>
            <a:lstStyle/>
            <a:p>
              <a:endParaRPr lang="en-US"/>
            </a:p>
          </p:txBody>
        </p:sp>
        <p:sp>
          <p:nvSpPr>
            <p:cNvPr id="18442" name="Text Box 6"/>
            <p:cNvSpPr txBox="1">
              <a:spLocks noChangeArrowheads="1"/>
            </p:cNvSpPr>
            <p:nvPr/>
          </p:nvSpPr>
          <p:spPr bwMode="auto">
            <a:xfrm>
              <a:off x="4377" y="981"/>
              <a:ext cx="1225" cy="518"/>
            </a:xfrm>
            <a:prstGeom prst="rect">
              <a:avLst/>
            </a:prstGeom>
            <a:noFill/>
            <a:ln w="9525" algn="ctr">
              <a:noFill/>
              <a:miter lim="800000"/>
              <a:headEnd/>
              <a:tailEnd/>
            </a:ln>
          </p:spPr>
          <p:txBody>
            <a:bodyPr>
              <a:spAutoFit/>
            </a:bodyPr>
            <a:lstStyle/>
            <a:p>
              <a:pPr>
                <a:spcBef>
                  <a:spcPct val="50000"/>
                </a:spcBef>
              </a:pPr>
              <a:r>
                <a:rPr lang="en-GB"/>
                <a:t>Narrative recipe</a:t>
              </a:r>
            </a:p>
          </p:txBody>
        </p:sp>
      </p:grpSp>
      <p:grpSp>
        <p:nvGrpSpPr>
          <p:cNvPr id="3" name="Group 14"/>
          <p:cNvGrpSpPr>
            <a:grpSpLocks/>
          </p:cNvGrpSpPr>
          <p:nvPr/>
        </p:nvGrpSpPr>
        <p:grpSpPr bwMode="auto">
          <a:xfrm>
            <a:off x="3635375" y="3141663"/>
            <a:ext cx="3744913" cy="822325"/>
            <a:chOff x="2290" y="1979"/>
            <a:chExt cx="2359" cy="518"/>
          </a:xfrm>
        </p:grpSpPr>
        <p:sp>
          <p:nvSpPr>
            <p:cNvPr id="18439" name="Line 4"/>
            <p:cNvSpPr>
              <a:spLocks noChangeShapeType="1"/>
            </p:cNvSpPr>
            <p:nvPr/>
          </p:nvSpPr>
          <p:spPr bwMode="auto">
            <a:xfrm flipV="1">
              <a:off x="2290" y="2203"/>
              <a:ext cx="998" cy="2"/>
            </a:xfrm>
            <a:prstGeom prst="line">
              <a:avLst/>
            </a:prstGeom>
            <a:noFill/>
            <a:ln w="38100">
              <a:solidFill>
                <a:srgbClr val="FF0000"/>
              </a:solidFill>
              <a:round/>
              <a:headEnd type="arrow" w="med" len="med"/>
              <a:tailEnd/>
            </a:ln>
          </p:spPr>
          <p:txBody>
            <a:bodyPr/>
            <a:lstStyle/>
            <a:p>
              <a:endParaRPr lang="en-GB"/>
            </a:p>
          </p:txBody>
        </p:sp>
        <p:sp>
          <p:nvSpPr>
            <p:cNvPr id="18440" name="Text Box 7"/>
            <p:cNvSpPr txBox="1">
              <a:spLocks noChangeArrowheads="1"/>
            </p:cNvSpPr>
            <p:nvPr/>
          </p:nvSpPr>
          <p:spPr bwMode="auto">
            <a:xfrm>
              <a:off x="3424" y="1979"/>
              <a:ext cx="1225" cy="518"/>
            </a:xfrm>
            <a:prstGeom prst="rect">
              <a:avLst/>
            </a:prstGeom>
            <a:noFill/>
            <a:ln w="9525" algn="ctr">
              <a:noFill/>
              <a:miter lim="800000"/>
              <a:headEnd/>
              <a:tailEnd/>
            </a:ln>
          </p:spPr>
          <p:txBody>
            <a:bodyPr>
              <a:spAutoFit/>
            </a:bodyPr>
            <a:lstStyle/>
            <a:p>
              <a:pPr>
                <a:spcBef>
                  <a:spcPct val="50000"/>
                </a:spcBef>
              </a:pPr>
              <a:r>
                <a:rPr lang="en-GB"/>
                <a:t>then summary</a:t>
              </a:r>
            </a:p>
          </p:txBody>
        </p:sp>
      </p:grpSp>
      <p:sp>
        <p:nvSpPr>
          <p:cNvPr id="37901" name="Text Box 13"/>
          <p:cNvSpPr txBox="1">
            <a:spLocks noChangeArrowheads="1"/>
          </p:cNvSpPr>
          <p:nvPr/>
        </p:nvSpPr>
        <p:spPr bwMode="auto">
          <a:xfrm>
            <a:off x="5364163" y="4508500"/>
            <a:ext cx="3671887" cy="1552575"/>
          </a:xfrm>
          <a:prstGeom prst="rect">
            <a:avLst/>
          </a:prstGeom>
          <a:noFill/>
          <a:ln w="9525" algn="ctr">
            <a:noFill/>
            <a:miter lim="800000"/>
            <a:headEnd/>
            <a:tailEnd/>
          </a:ln>
        </p:spPr>
        <p:txBody>
          <a:bodyPr>
            <a:spAutoFit/>
          </a:bodyPr>
          <a:lstStyle/>
          <a:p>
            <a:pPr>
              <a:spcBef>
                <a:spcPct val="50000"/>
              </a:spcBef>
            </a:pPr>
            <a:r>
              <a:rPr lang="en-GB"/>
              <a:t>In effect, addressing the needs of novices &amp; experts in one  representational form</a:t>
            </a:r>
          </a:p>
        </p:txBody>
      </p:sp>
    </p:spTree>
    <p:extLst>
      <p:ext uri="{BB962C8B-B14F-4D97-AF65-F5344CB8AC3E}">
        <p14:creationId xmlns:p14="http://schemas.microsoft.com/office/powerpoint/2010/main" val="324453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9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379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1" grpId="0"/>
      <p:bldP spid="3790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2" cstate="print"/>
          <a:srcRect l="38380" t="30301" r="15942" b="29164"/>
          <a:stretch>
            <a:fillRect/>
          </a:stretch>
        </p:blipFill>
        <p:spPr bwMode="auto">
          <a:xfrm>
            <a:off x="395288" y="1341438"/>
            <a:ext cx="5567362" cy="3852862"/>
          </a:xfrm>
          <a:prstGeom prst="rect">
            <a:avLst/>
          </a:prstGeom>
          <a:noFill/>
          <a:ln w="9525" algn="ctr">
            <a:noFill/>
            <a:miter lim="800000"/>
            <a:headEnd/>
            <a:tailEnd/>
          </a:ln>
        </p:spPr>
      </p:pic>
      <p:sp>
        <p:nvSpPr>
          <p:cNvPr id="20483" name="Rectangle 5"/>
          <p:cNvSpPr>
            <a:spLocks noGrp="1" noChangeArrowheads="1"/>
          </p:cNvSpPr>
          <p:nvPr>
            <p:ph type="title"/>
          </p:nvPr>
        </p:nvSpPr>
        <p:spPr/>
        <p:txBody>
          <a:bodyPr/>
          <a:lstStyle/>
          <a:p>
            <a:pPr eaLnBrk="1" hangingPunct="1"/>
            <a:r>
              <a:rPr lang="en-GB" smtClean="0"/>
              <a:t>Uncommon form (i) </a:t>
            </a:r>
          </a:p>
        </p:txBody>
      </p:sp>
      <p:sp>
        <p:nvSpPr>
          <p:cNvPr id="35846" name="Text Box 6"/>
          <p:cNvSpPr txBox="1">
            <a:spLocks noChangeArrowheads="1"/>
          </p:cNvSpPr>
          <p:nvPr/>
        </p:nvSpPr>
        <p:spPr bwMode="auto">
          <a:xfrm>
            <a:off x="395288" y="5337175"/>
            <a:ext cx="8424862" cy="1187450"/>
          </a:xfrm>
          <a:prstGeom prst="rect">
            <a:avLst/>
          </a:prstGeom>
          <a:noFill/>
          <a:ln w="9525" algn="ctr">
            <a:noFill/>
            <a:miter lim="800000"/>
            <a:headEnd/>
            <a:tailEnd/>
          </a:ln>
        </p:spPr>
        <p:txBody>
          <a:bodyPr>
            <a:spAutoFit/>
          </a:bodyPr>
          <a:lstStyle/>
          <a:p>
            <a:pPr>
              <a:spcBef>
                <a:spcPct val="50000"/>
              </a:spcBef>
            </a:pPr>
            <a:r>
              <a:rPr lang="en-GB"/>
              <a:t>Diagrammatic form presents ingredients on </a:t>
            </a:r>
            <a:r>
              <a:rPr lang="en-GB" i="1"/>
              <a:t>y</a:t>
            </a:r>
            <a:r>
              <a:rPr lang="en-GB"/>
              <a:t> axis, time on </a:t>
            </a:r>
            <a:r>
              <a:rPr lang="en-GB" i="1"/>
              <a:t>x</a:t>
            </a:r>
            <a:r>
              <a:rPr lang="en-GB"/>
              <a:t> axis, “action” on the intersection. Good for overview, but practically unusable (in practice).</a:t>
            </a:r>
          </a:p>
        </p:txBody>
      </p:sp>
      <p:grpSp>
        <p:nvGrpSpPr>
          <p:cNvPr id="2" name="Group 9"/>
          <p:cNvGrpSpPr>
            <a:grpSpLocks/>
          </p:cNvGrpSpPr>
          <p:nvPr/>
        </p:nvGrpSpPr>
        <p:grpSpPr bwMode="auto">
          <a:xfrm>
            <a:off x="6516688" y="1341438"/>
            <a:ext cx="2347912" cy="2016125"/>
            <a:chOff x="4105" y="890"/>
            <a:chExt cx="1479" cy="1270"/>
          </a:xfrm>
        </p:grpSpPr>
        <p:pic>
          <p:nvPicPr>
            <p:cNvPr id="20486" name="Picture 7"/>
            <p:cNvPicPr>
              <a:picLocks noChangeAspect="1" noChangeArrowheads="1"/>
            </p:cNvPicPr>
            <p:nvPr/>
          </p:nvPicPr>
          <p:blipFill>
            <a:blip r:embed="rId3" cstate="print"/>
            <a:srcRect l="11803" t="34615" r="67668" b="55855"/>
            <a:stretch>
              <a:fillRect/>
            </a:stretch>
          </p:blipFill>
          <p:spPr bwMode="auto">
            <a:xfrm>
              <a:off x="4105" y="1610"/>
              <a:ext cx="1479" cy="550"/>
            </a:xfrm>
            <a:prstGeom prst="rect">
              <a:avLst/>
            </a:prstGeom>
            <a:noFill/>
            <a:ln w="9525" algn="ctr">
              <a:noFill/>
              <a:miter lim="800000"/>
              <a:headEnd/>
              <a:tailEnd/>
            </a:ln>
          </p:spPr>
        </p:pic>
        <p:sp>
          <p:nvSpPr>
            <p:cNvPr id="20487" name="Text Box 8"/>
            <p:cNvSpPr txBox="1">
              <a:spLocks noChangeArrowheads="1"/>
            </p:cNvSpPr>
            <p:nvPr/>
          </p:nvSpPr>
          <p:spPr bwMode="auto">
            <a:xfrm>
              <a:off x="4105" y="890"/>
              <a:ext cx="1270" cy="518"/>
            </a:xfrm>
            <a:prstGeom prst="rect">
              <a:avLst/>
            </a:prstGeom>
            <a:noFill/>
            <a:ln w="9525" algn="ctr">
              <a:noFill/>
              <a:miter lim="800000"/>
              <a:headEnd/>
              <a:tailEnd/>
            </a:ln>
          </p:spPr>
          <p:txBody>
            <a:bodyPr>
              <a:spAutoFit/>
            </a:bodyPr>
            <a:lstStyle/>
            <a:p>
              <a:pPr>
                <a:spcBef>
                  <a:spcPct val="50000"/>
                </a:spcBef>
              </a:pPr>
              <a:r>
                <a:rPr lang="en-GB"/>
                <a:t>Don’t forget</a:t>
              </a:r>
              <a:br>
                <a:rPr lang="en-GB"/>
              </a:br>
              <a:r>
                <a:rPr lang="en-GB"/>
                <a:t>the garnish</a:t>
              </a:r>
            </a:p>
          </p:txBody>
        </p:sp>
      </p:grpSp>
    </p:spTree>
    <p:extLst>
      <p:ext uri="{BB962C8B-B14F-4D97-AF65-F5344CB8AC3E}">
        <p14:creationId xmlns:p14="http://schemas.microsoft.com/office/powerpoint/2010/main" val="74505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8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GB" dirty="0" smtClean="0"/>
              <a:t>Uncommon form (ii) </a:t>
            </a:r>
          </a:p>
        </p:txBody>
      </p:sp>
      <p:pic>
        <p:nvPicPr>
          <p:cNvPr id="22531" name="Picture 4" descr="bento_40_480_timeline"/>
          <p:cNvPicPr>
            <a:picLocks noChangeAspect="1" noChangeArrowheads="1"/>
          </p:cNvPicPr>
          <p:nvPr/>
        </p:nvPicPr>
        <p:blipFill>
          <a:blip r:embed="rId2" cstate="print"/>
          <a:srcRect b="17137"/>
          <a:stretch>
            <a:fillRect/>
          </a:stretch>
        </p:blipFill>
        <p:spPr bwMode="auto">
          <a:xfrm>
            <a:off x="468313" y="1268413"/>
            <a:ext cx="4572000" cy="3133725"/>
          </a:xfrm>
          <a:prstGeom prst="rect">
            <a:avLst/>
          </a:prstGeom>
          <a:noFill/>
          <a:ln w="9525">
            <a:solidFill>
              <a:schemeClr val="tx1"/>
            </a:solidFill>
            <a:miter lim="800000"/>
            <a:headEnd/>
            <a:tailEnd/>
          </a:ln>
        </p:spPr>
      </p:pic>
      <p:grpSp>
        <p:nvGrpSpPr>
          <p:cNvPr id="2" name="Group 17"/>
          <p:cNvGrpSpPr>
            <a:grpSpLocks/>
          </p:cNvGrpSpPr>
          <p:nvPr/>
        </p:nvGrpSpPr>
        <p:grpSpPr bwMode="auto">
          <a:xfrm>
            <a:off x="2124075" y="1268413"/>
            <a:ext cx="6624638" cy="1006475"/>
            <a:chOff x="1338" y="799"/>
            <a:chExt cx="4173" cy="634"/>
          </a:xfrm>
        </p:grpSpPr>
        <p:sp>
          <p:nvSpPr>
            <p:cNvPr id="22542" name="Text Box 3"/>
            <p:cNvSpPr txBox="1">
              <a:spLocks noChangeArrowheads="1"/>
            </p:cNvSpPr>
            <p:nvPr/>
          </p:nvSpPr>
          <p:spPr bwMode="auto">
            <a:xfrm>
              <a:off x="3560" y="799"/>
              <a:ext cx="1951" cy="634"/>
            </a:xfrm>
            <a:prstGeom prst="rect">
              <a:avLst/>
            </a:prstGeom>
            <a:noFill/>
            <a:ln w="9525" algn="ctr">
              <a:noFill/>
              <a:miter lim="800000"/>
              <a:headEnd/>
              <a:tailEnd/>
            </a:ln>
          </p:spPr>
          <p:txBody>
            <a:bodyPr>
              <a:spAutoFit/>
            </a:bodyPr>
            <a:lstStyle/>
            <a:p>
              <a:pPr>
                <a:spcBef>
                  <a:spcPct val="50000"/>
                </a:spcBef>
              </a:pPr>
              <a:r>
                <a:rPr lang="en-GB" sz="2000"/>
                <a:t>Tells you what to have in the store cupboard (</a:t>
              </a:r>
              <a:r>
                <a:rPr lang="en-GB" sz="2000" i="1"/>
                <a:t>joubisai</a:t>
              </a:r>
              <a:r>
                <a:rPr lang="en-GB" sz="2000"/>
                <a:t>)</a:t>
              </a:r>
            </a:p>
          </p:txBody>
        </p:sp>
        <p:sp>
          <p:nvSpPr>
            <p:cNvPr id="22543" name="Line 8"/>
            <p:cNvSpPr>
              <a:spLocks noChangeShapeType="1"/>
            </p:cNvSpPr>
            <p:nvPr/>
          </p:nvSpPr>
          <p:spPr bwMode="auto">
            <a:xfrm>
              <a:off x="1338" y="845"/>
              <a:ext cx="2222" cy="90"/>
            </a:xfrm>
            <a:prstGeom prst="line">
              <a:avLst/>
            </a:prstGeom>
            <a:noFill/>
            <a:ln w="38100">
              <a:solidFill>
                <a:srgbClr val="FF0000"/>
              </a:solidFill>
              <a:round/>
              <a:headEnd type="arrow" w="med" len="med"/>
              <a:tailEnd/>
            </a:ln>
          </p:spPr>
          <p:txBody>
            <a:bodyPr/>
            <a:lstStyle/>
            <a:p>
              <a:endParaRPr lang="en-GB"/>
            </a:p>
          </p:txBody>
        </p:sp>
      </p:grpSp>
      <p:grpSp>
        <p:nvGrpSpPr>
          <p:cNvPr id="3" name="Group 14"/>
          <p:cNvGrpSpPr>
            <a:grpSpLocks/>
          </p:cNvGrpSpPr>
          <p:nvPr/>
        </p:nvGrpSpPr>
        <p:grpSpPr bwMode="auto">
          <a:xfrm>
            <a:off x="2195513" y="2133600"/>
            <a:ext cx="6553200" cy="1133475"/>
            <a:chOff x="1383" y="1344"/>
            <a:chExt cx="4128" cy="714"/>
          </a:xfrm>
        </p:grpSpPr>
        <p:sp>
          <p:nvSpPr>
            <p:cNvPr id="22540" name="Text Box 6"/>
            <p:cNvSpPr txBox="1">
              <a:spLocks noChangeArrowheads="1"/>
            </p:cNvSpPr>
            <p:nvPr/>
          </p:nvSpPr>
          <p:spPr bwMode="auto">
            <a:xfrm>
              <a:off x="3560" y="1616"/>
              <a:ext cx="1951" cy="442"/>
            </a:xfrm>
            <a:prstGeom prst="rect">
              <a:avLst/>
            </a:prstGeom>
            <a:noFill/>
            <a:ln w="9525" algn="ctr">
              <a:noFill/>
              <a:miter lim="800000"/>
              <a:headEnd/>
              <a:tailEnd/>
            </a:ln>
          </p:spPr>
          <p:txBody>
            <a:bodyPr>
              <a:spAutoFit/>
            </a:bodyPr>
            <a:lstStyle/>
            <a:p>
              <a:pPr>
                <a:spcBef>
                  <a:spcPct val="50000"/>
                </a:spcBef>
              </a:pPr>
              <a:r>
                <a:rPr lang="en-GB" sz="2000"/>
                <a:t>Tells you what to have cooked and ready</a:t>
              </a:r>
            </a:p>
          </p:txBody>
        </p:sp>
        <p:sp>
          <p:nvSpPr>
            <p:cNvPr id="22541" name="Line 9"/>
            <p:cNvSpPr>
              <a:spLocks noChangeShapeType="1"/>
            </p:cNvSpPr>
            <p:nvPr/>
          </p:nvSpPr>
          <p:spPr bwMode="auto">
            <a:xfrm>
              <a:off x="1383" y="1344"/>
              <a:ext cx="2177" cy="408"/>
            </a:xfrm>
            <a:prstGeom prst="line">
              <a:avLst/>
            </a:prstGeom>
            <a:noFill/>
            <a:ln w="38100">
              <a:solidFill>
                <a:srgbClr val="FF0000"/>
              </a:solidFill>
              <a:round/>
              <a:headEnd type="arrow" w="med" len="med"/>
              <a:tailEnd/>
            </a:ln>
          </p:spPr>
          <p:txBody>
            <a:bodyPr/>
            <a:lstStyle/>
            <a:p>
              <a:endParaRPr lang="en-GB"/>
            </a:p>
          </p:txBody>
        </p:sp>
      </p:grpSp>
      <p:grpSp>
        <p:nvGrpSpPr>
          <p:cNvPr id="4" name="Group 18"/>
          <p:cNvGrpSpPr>
            <a:grpSpLocks/>
          </p:cNvGrpSpPr>
          <p:nvPr/>
        </p:nvGrpSpPr>
        <p:grpSpPr bwMode="auto">
          <a:xfrm>
            <a:off x="5076825" y="3429000"/>
            <a:ext cx="3671888" cy="1006475"/>
            <a:chOff x="3198" y="2160"/>
            <a:chExt cx="2313" cy="634"/>
          </a:xfrm>
        </p:grpSpPr>
        <p:sp>
          <p:nvSpPr>
            <p:cNvPr id="22538" name="Text Box 7"/>
            <p:cNvSpPr txBox="1">
              <a:spLocks noChangeArrowheads="1"/>
            </p:cNvSpPr>
            <p:nvPr/>
          </p:nvSpPr>
          <p:spPr bwMode="auto">
            <a:xfrm>
              <a:off x="3560" y="2160"/>
              <a:ext cx="1951" cy="634"/>
            </a:xfrm>
            <a:prstGeom prst="rect">
              <a:avLst/>
            </a:prstGeom>
            <a:noFill/>
            <a:ln w="9525" algn="ctr">
              <a:noFill/>
              <a:miter lim="800000"/>
              <a:headEnd/>
              <a:tailEnd/>
            </a:ln>
          </p:spPr>
          <p:txBody>
            <a:bodyPr>
              <a:spAutoFit/>
            </a:bodyPr>
            <a:lstStyle/>
            <a:p>
              <a:pPr>
                <a:spcBef>
                  <a:spcPct val="50000"/>
                </a:spcBef>
              </a:pPr>
              <a:r>
                <a:rPr lang="en-GB" sz="2000"/>
                <a:t>Counts you down to “zero” – into the bag and out of the door</a:t>
              </a:r>
            </a:p>
          </p:txBody>
        </p:sp>
        <p:sp>
          <p:nvSpPr>
            <p:cNvPr id="22539" name="Line 10"/>
            <p:cNvSpPr>
              <a:spLocks noChangeShapeType="1"/>
            </p:cNvSpPr>
            <p:nvPr/>
          </p:nvSpPr>
          <p:spPr bwMode="auto">
            <a:xfrm>
              <a:off x="3198" y="2160"/>
              <a:ext cx="362" cy="91"/>
            </a:xfrm>
            <a:prstGeom prst="line">
              <a:avLst/>
            </a:prstGeom>
            <a:noFill/>
            <a:ln w="38100">
              <a:solidFill>
                <a:srgbClr val="FF0000"/>
              </a:solidFill>
              <a:round/>
              <a:headEnd type="arrow" w="med" len="med"/>
              <a:tailEnd/>
            </a:ln>
          </p:spPr>
          <p:txBody>
            <a:bodyPr/>
            <a:lstStyle/>
            <a:p>
              <a:endParaRPr lang="en-GB"/>
            </a:p>
          </p:txBody>
        </p:sp>
      </p:grpSp>
      <p:grpSp>
        <p:nvGrpSpPr>
          <p:cNvPr id="5" name="Group 16"/>
          <p:cNvGrpSpPr>
            <a:grpSpLocks/>
          </p:cNvGrpSpPr>
          <p:nvPr/>
        </p:nvGrpSpPr>
        <p:grpSpPr bwMode="auto">
          <a:xfrm>
            <a:off x="1835150" y="4508500"/>
            <a:ext cx="1871663" cy="1350963"/>
            <a:chOff x="1156" y="2840"/>
            <a:chExt cx="1179" cy="851"/>
          </a:xfrm>
        </p:grpSpPr>
        <p:sp>
          <p:nvSpPr>
            <p:cNvPr id="22536" name="Text Box 11"/>
            <p:cNvSpPr txBox="1">
              <a:spLocks noChangeArrowheads="1"/>
            </p:cNvSpPr>
            <p:nvPr/>
          </p:nvSpPr>
          <p:spPr bwMode="auto">
            <a:xfrm>
              <a:off x="1156" y="3249"/>
              <a:ext cx="1179" cy="442"/>
            </a:xfrm>
            <a:prstGeom prst="rect">
              <a:avLst/>
            </a:prstGeom>
            <a:noFill/>
            <a:ln w="9525" algn="ctr">
              <a:noFill/>
              <a:miter lim="800000"/>
              <a:headEnd/>
              <a:tailEnd/>
            </a:ln>
          </p:spPr>
          <p:txBody>
            <a:bodyPr>
              <a:spAutoFit/>
            </a:bodyPr>
            <a:lstStyle/>
            <a:p>
              <a:pPr>
                <a:spcBef>
                  <a:spcPct val="50000"/>
                </a:spcBef>
              </a:pPr>
              <a:r>
                <a:rPr lang="en-GB" sz="2000"/>
                <a:t>With a helpful “halfway” point</a:t>
              </a:r>
            </a:p>
          </p:txBody>
        </p:sp>
        <p:sp>
          <p:nvSpPr>
            <p:cNvPr id="22537" name="Line 12"/>
            <p:cNvSpPr>
              <a:spLocks noChangeShapeType="1"/>
            </p:cNvSpPr>
            <p:nvPr/>
          </p:nvSpPr>
          <p:spPr bwMode="auto">
            <a:xfrm>
              <a:off x="1746" y="2840"/>
              <a:ext cx="0" cy="409"/>
            </a:xfrm>
            <a:prstGeom prst="line">
              <a:avLst/>
            </a:prstGeom>
            <a:noFill/>
            <a:ln w="38100">
              <a:solidFill>
                <a:srgbClr val="FF0000"/>
              </a:solidFill>
              <a:round/>
              <a:headEnd type="arrow" w="med" len="med"/>
              <a:tailEnd/>
            </a:ln>
          </p:spPr>
          <p:txBody>
            <a:bodyPr/>
            <a:lstStyle/>
            <a:p>
              <a:endParaRPr lang="en-GB"/>
            </a:p>
          </p:txBody>
        </p:sp>
      </p:grpSp>
    </p:spTree>
    <p:extLst>
      <p:ext uri="{BB962C8B-B14F-4D97-AF65-F5344CB8AC3E}">
        <p14:creationId xmlns:p14="http://schemas.microsoft.com/office/powerpoint/2010/main" val="134468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5816" y="1988840"/>
            <a:ext cx="3401568" cy="3657600"/>
          </a:xfrm>
          <a:prstGeom prst="rect">
            <a:avLst/>
          </a:prstGeom>
        </p:spPr>
      </p:pic>
      <p:sp>
        <p:nvSpPr>
          <p:cNvPr id="2" name="Title 1"/>
          <p:cNvSpPr>
            <a:spLocks noGrp="1"/>
          </p:cNvSpPr>
          <p:nvPr>
            <p:ph type="title"/>
          </p:nvPr>
        </p:nvSpPr>
        <p:spPr/>
        <p:txBody>
          <a:bodyPr/>
          <a:lstStyle/>
          <a:p>
            <a:r>
              <a:rPr lang="en-GB" dirty="0"/>
              <a:t>Uncommon form (</a:t>
            </a:r>
            <a:r>
              <a:rPr lang="en-GB" dirty="0" smtClean="0"/>
              <a:t>iii) </a:t>
            </a:r>
            <a:endParaRPr lang="en-GB" dirty="0"/>
          </a:p>
        </p:txBody>
      </p:sp>
    </p:spTree>
    <p:extLst>
      <p:ext uri="{BB962C8B-B14F-4D97-AF65-F5344CB8AC3E}">
        <p14:creationId xmlns:p14="http://schemas.microsoft.com/office/powerpoint/2010/main" val="668201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Jamie says</a:t>
            </a:r>
            <a:endParaRPr lang="en-GB" dirty="0"/>
          </a:p>
        </p:txBody>
      </p:sp>
      <p:sp>
        <p:nvSpPr>
          <p:cNvPr id="3" name="Content Placeholder 2"/>
          <p:cNvSpPr>
            <a:spLocks noGrp="1"/>
          </p:cNvSpPr>
          <p:nvPr>
            <p:ph idx="1"/>
          </p:nvPr>
        </p:nvSpPr>
        <p:spPr/>
        <p:txBody>
          <a:bodyPr/>
          <a:lstStyle/>
          <a:p>
            <a:r>
              <a:rPr lang="en-GB" dirty="0" smtClean="0"/>
              <a:t>“The most revolutionary thing about the meals in this book is not that they can be cooked quickly (they can) and it’s not that they use loads of clever shortcuts and tricks (they do) its that I’ve written them in a completely new way”</a:t>
            </a:r>
          </a:p>
          <a:p>
            <a:r>
              <a:rPr lang="en-GB" dirty="0" smtClean="0"/>
              <a:t>“I’m going to walk you through every step needed to create a whole meal, so in 30 minutes you will be putting beautiful main dishes, exciting sides and salads, lovely drinks and puddings, on the table at the same time – all from one recipe!”</a:t>
            </a:r>
            <a:endParaRPr lang="en-GB" dirty="0"/>
          </a:p>
        </p:txBody>
      </p:sp>
    </p:spTree>
    <p:extLst>
      <p:ext uri="{BB962C8B-B14F-4D97-AF65-F5344CB8AC3E}">
        <p14:creationId xmlns:p14="http://schemas.microsoft.com/office/powerpoint/2010/main" val="33487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63194"/>
            <a:ext cx="9144000" cy="5931612"/>
          </a:xfrm>
          <a:prstGeom prst="rect">
            <a:avLst/>
          </a:prstGeom>
        </p:spPr>
      </p:pic>
    </p:spTree>
    <p:extLst>
      <p:ext uri="{BB962C8B-B14F-4D97-AF65-F5344CB8AC3E}">
        <p14:creationId xmlns:p14="http://schemas.microsoft.com/office/powerpoint/2010/main" val="31390579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90068"/>
            <a:ext cx="9144000" cy="5877863"/>
          </a:xfrm>
          <a:prstGeom prst="rect">
            <a:avLst/>
          </a:prstGeom>
        </p:spPr>
      </p:pic>
    </p:spTree>
    <p:extLst>
      <p:ext uri="{BB962C8B-B14F-4D97-AF65-F5344CB8AC3E}">
        <p14:creationId xmlns:p14="http://schemas.microsoft.com/office/powerpoint/2010/main" val="556027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Cooks say</a:t>
            </a:r>
            <a:endParaRPr lang="en-GB" dirty="0"/>
          </a:p>
        </p:txBody>
      </p:sp>
      <p:sp>
        <p:nvSpPr>
          <p:cNvPr id="3" name="Content Placeholder 2"/>
          <p:cNvSpPr>
            <a:spLocks noGrp="1"/>
          </p:cNvSpPr>
          <p:nvPr>
            <p:ph idx="1"/>
          </p:nvPr>
        </p:nvSpPr>
        <p:spPr/>
        <p:txBody>
          <a:bodyPr/>
          <a:lstStyle/>
          <a:p>
            <a:r>
              <a:rPr lang="en-GB" dirty="0" smtClean="0"/>
              <a:t>“… unlike </a:t>
            </a:r>
            <a:r>
              <a:rPr lang="en-GB" dirty="0"/>
              <a:t>other books where it will explain all the steps for the starter then the main for example this book jumps between them all so will tell you to fry the chicken then it will jump to preparing the sides and then to the dessert then back to the chicken</a:t>
            </a:r>
            <a:r>
              <a:rPr lang="en-GB" dirty="0" smtClean="0"/>
              <a:t>.”</a:t>
            </a:r>
          </a:p>
          <a:p>
            <a:r>
              <a:rPr lang="en-GB" dirty="0"/>
              <a:t>9 Dec </a:t>
            </a:r>
            <a:r>
              <a:rPr lang="en-GB" dirty="0" smtClean="0"/>
              <a:t>2010 Stuart Duncan</a:t>
            </a:r>
            <a:endParaRPr lang="en-GB" dirty="0"/>
          </a:p>
        </p:txBody>
      </p:sp>
    </p:spTree>
    <p:extLst>
      <p:ext uri="{BB962C8B-B14F-4D97-AF65-F5344CB8AC3E}">
        <p14:creationId xmlns:p14="http://schemas.microsoft.com/office/powerpoint/2010/main" val="476072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Cooks say</a:t>
            </a:r>
            <a:endParaRPr lang="en-GB" dirty="0"/>
          </a:p>
        </p:txBody>
      </p:sp>
      <p:sp>
        <p:nvSpPr>
          <p:cNvPr id="3" name="Content Placeholder 2"/>
          <p:cNvSpPr>
            <a:spLocks noGrp="1"/>
          </p:cNvSpPr>
          <p:nvPr>
            <p:ph idx="1"/>
          </p:nvPr>
        </p:nvSpPr>
        <p:spPr/>
        <p:txBody>
          <a:bodyPr/>
          <a:lstStyle/>
          <a:p>
            <a:r>
              <a:rPr lang="en-GB" dirty="0" smtClean="0"/>
              <a:t>“I </a:t>
            </a:r>
            <a:r>
              <a:rPr lang="en-GB" dirty="0"/>
              <a:t>had such high hopes for this book with it breaking records on sales and '30mins' just sounded fabulous. What Mr Oliver failed to stipulate is that in order to pull it all off within that timescale you </a:t>
            </a:r>
            <a:r>
              <a:rPr lang="en-GB" dirty="0" smtClean="0"/>
              <a:t>need </a:t>
            </a:r>
            <a:r>
              <a:rPr lang="en-GB" dirty="0"/>
              <a:t>to be Jamie </a:t>
            </a:r>
            <a:r>
              <a:rPr lang="en-GB" dirty="0" smtClean="0"/>
              <a:t>Oliver”</a:t>
            </a:r>
          </a:p>
          <a:p>
            <a:r>
              <a:rPr lang="en-GB" dirty="0" smtClean="0"/>
              <a:t>“</a:t>
            </a:r>
            <a:r>
              <a:rPr lang="en-GB" dirty="0" err="1" smtClean="0"/>
              <a:t>gemmaloub</a:t>
            </a:r>
            <a:r>
              <a:rPr lang="en-GB" dirty="0" smtClean="0"/>
              <a:t>” </a:t>
            </a:r>
            <a:r>
              <a:rPr lang="en-GB" dirty="0"/>
              <a:t>22 Jan 2011</a:t>
            </a:r>
            <a:endParaRPr lang="en-GB" dirty="0" smtClean="0"/>
          </a:p>
        </p:txBody>
      </p:sp>
    </p:spTree>
    <p:extLst>
      <p:ext uri="{BB962C8B-B14F-4D97-AF65-F5344CB8AC3E}">
        <p14:creationId xmlns:p14="http://schemas.microsoft.com/office/powerpoint/2010/main" val="356117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pPr eaLnBrk="1" hangingPunct="1"/>
            <a:r>
              <a:rPr lang="en-GB" dirty="0" smtClean="0"/>
              <a:t>Classrooms, Kitchens &amp; Farms:</a:t>
            </a:r>
            <a:br>
              <a:rPr lang="en-GB" dirty="0" smtClean="0"/>
            </a:br>
            <a:r>
              <a:rPr lang="en-GB" dirty="0" smtClean="0"/>
              <a:t>The Narrative Nature of Pedagogical Content Knowledge</a:t>
            </a:r>
          </a:p>
        </p:txBody>
      </p:sp>
      <p:sp>
        <p:nvSpPr>
          <p:cNvPr id="3075" name="Rectangle 3"/>
          <p:cNvSpPr>
            <a:spLocks noGrp="1" noChangeArrowheads="1"/>
          </p:cNvSpPr>
          <p:nvPr>
            <p:ph type="subTitle" idx="1"/>
          </p:nvPr>
        </p:nvSpPr>
        <p:spPr/>
        <p:txBody>
          <a:bodyPr/>
          <a:lstStyle/>
          <a:p>
            <a:pPr eaLnBrk="1" hangingPunct="1"/>
            <a:r>
              <a:rPr lang="en-GB" dirty="0" smtClean="0"/>
              <a:t>8</a:t>
            </a:r>
            <a:r>
              <a:rPr lang="en-GB" baseline="30000" dirty="0" smtClean="0"/>
              <a:t>th</a:t>
            </a:r>
            <a:r>
              <a:rPr lang="en-GB" dirty="0" smtClean="0"/>
              <a:t> </a:t>
            </a:r>
            <a:r>
              <a:rPr lang="en-GB" dirty="0" err="1" smtClean="0"/>
              <a:t>WiPSCSE</a:t>
            </a:r>
            <a:r>
              <a:rPr lang="en-GB" dirty="0" smtClean="0"/>
              <a:t> conference</a:t>
            </a:r>
          </a:p>
          <a:p>
            <a:pPr eaLnBrk="1" hangingPunct="1"/>
            <a:r>
              <a:rPr lang="en-GB" dirty="0" smtClean="0"/>
              <a:t>Aarhus 11</a:t>
            </a:r>
            <a:r>
              <a:rPr lang="en-GB" baseline="30000" dirty="0" smtClean="0"/>
              <a:t>th</a:t>
            </a:r>
            <a:r>
              <a:rPr lang="en-GB" dirty="0" smtClean="0"/>
              <a:t> November 2013</a:t>
            </a:r>
          </a:p>
          <a:p>
            <a:pPr eaLnBrk="1" hangingPunct="1"/>
            <a:endParaRPr lang="en-GB" dirty="0" smtClean="0"/>
          </a:p>
          <a:p>
            <a:pPr eaLnBrk="1" hangingPunct="1"/>
            <a:r>
              <a:rPr lang="en-GB" dirty="0" smtClean="0"/>
              <a:t>Sally Fincher</a:t>
            </a:r>
          </a:p>
        </p:txBody>
      </p:sp>
    </p:spTree>
    <p:extLst>
      <p:ext uri="{BB962C8B-B14F-4D97-AF65-F5344CB8AC3E}">
        <p14:creationId xmlns:p14="http://schemas.microsoft.com/office/powerpoint/2010/main" val="3721474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Cooking competence</a:t>
            </a:r>
            <a:endParaRPr lang="en-GB" dirty="0"/>
          </a:p>
        </p:txBody>
      </p:sp>
      <p:sp>
        <p:nvSpPr>
          <p:cNvPr id="4" name="Content Placeholder 3"/>
          <p:cNvSpPr>
            <a:spLocks noGrp="1"/>
          </p:cNvSpPr>
          <p:nvPr>
            <p:ph idx="1"/>
          </p:nvPr>
        </p:nvSpPr>
        <p:spPr/>
        <p:txBody>
          <a:bodyPr/>
          <a:lstStyle/>
          <a:p>
            <a:pPr marL="457200" indent="-457200">
              <a:buClrTx/>
              <a:buSzPct val="100000"/>
              <a:buFont typeface="+mj-lt"/>
              <a:buAutoNum type="alphaLcPeriod"/>
            </a:pPr>
            <a:r>
              <a:rPr lang="en-GB" dirty="0" smtClean="0"/>
              <a:t>Use of utensils and appliances</a:t>
            </a:r>
          </a:p>
          <a:p>
            <a:pPr marL="457200" indent="-457200">
              <a:buClrTx/>
              <a:buSzPct val="100000"/>
              <a:buFont typeface="+mj-lt"/>
              <a:buAutoNum type="alphaLcPeriod"/>
            </a:pPr>
            <a:r>
              <a:rPr lang="en-GB" dirty="0" smtClean="0"/>
              <a:t>Multitasking</a:t>
            </a:r>
          </a:p>
          <a:p>
            <a:pPr marL="457200" indent="-457200">
              <a:buClrTx/>
              <a:buSzPct val="100000"/>
              <a:buFont typeface="+mj-lt"/>
              <a:buAutoNum type="alphaLcPeriod"/>
            </a:pPr>
            <a:r>
              <a:rPr lang="en-GB" dirty="0" smtClean="0"/>
              <a:t>Monitoring and adaptation</a:t>
            </a:r>
          </a:p>
          <a:p>
            <a:pPr marL="457200" indent="-457200">
              <a:buClrTx/>
              <a:buSzPct val="100000"/>
              <a:buFont typeface="+mj-lt"/>
              <a:buAutoNum type="alphaLcPeriod"/>
            </a:pPr>
            <a:r>
              <a:rPr lang="en-GB" dirty="0" smtClean="0"/>
              <a:t>Planning</a:t>
            </a:r>
          </a:p>
          <a:p>
            <a:pPr marL="457200" indent="-457200">
              <a:buClrTx/>
              <a:buSzPct val="100000"/>
              <a:buFont typeface="+mj-lt"/>
              <a:buAutoNum type="alphaLcPeriod"/>
            </a:pPr>
            <a:r>
              <a:rPr lang="en-GB" dirty="0" smtClean="0"/>
              <a:t>Reproduction of recipes</a:t>
            </a:r>
          </a:p>
          <a:p>
            <a:pPr marL="457200" indent="-457200">
              <a:buClrTx/>
              <a:buSzPct val="100000"/>
              <a:buFont typeface="+mj-lt"/>
              <a:buAutoNum type="alphaLcPeriod"/>
            </a:pPr>
            <a:r>
              <a:rPr lang="en-GB" dirty="0" smtClean="0"/>
              <a:t>Cognitive skill</a:t>
            </a:r>
          </a:p>
          <a:p>
            <a:pPr marL="457200" indent="-457200">
              <a:buClrTx/>
              <a:buSzPct val="100000"/>
              <a:buFont typeface="+mj-lt"/>
              <a:buAutoNum type="alphaLcPeriod"/>
            </a:pPr>
            <a:r>
              <a:rPr lang="en-GB" dirty="0" smtClean="0"/>
              <a:t>Nutritional knowledge</a:t>
            </a:r>
          </a:p>
          <a:p>
            <a:pPr marL="457200" indent="-457200">
              <a:buClrTx/>
              <a:buSzPct val="100000"/>
              <a:buFont typeface="+mj-lt"/>
              <a:buAutoNum type="alphaLcPeriod"/>
            </a:pPr>
            <a:endParaRPr lang="en-GB" dirty="0"/>
          </a:p>
          <a:p>
            <a:pPr marL="457200" indent="-457200">
              <a:buClrTx/>
              <a:buSzPct val="100000"/>
              <a:buFont typeface="+mj-lt"/>
              <a:buAutoNum type="alphaLcPeriod"/>
            </a:pPr>
            <a:endParaRPr lang="en-GB" dirty="0" smtClean="0"/>
          </a:p>
          <a:p>
            <a:pPr marL="0" indent="0" algn="r">
              <a:buClrTx/>
              <a:buSzPct val="100000"/>
              <a:buNone/>
            </a:pPr>
            <a:r>
              <a:rPr lang="en-GB" sz="1800" dirty="0"/>
              <a:t>Comber et al 2013</a:t>
            </a:r>
          </a:p>
          <a:p>
            <a:pPr marL="457200" indent="-457200">
              <a:buClrTx/>
              <a:buSzPct val="100000"/>
              <a:buFont typeface="+mj-lt"/>
              <a:buAutoNum type="alphaLcPeriod"/>
            </a:pPr>
            <a:endParaRPr lang="en-GB" dirty="0"/>
          </a:p>
        </p:txBody>
      </p:sp>
    </p:spTree>
    <p:extLst>
      <p:ext uri="{BB962C8B-B14F-4D97-AF65-F5344CB8AC3E}">
        <p14:creationId xmlns:p14="http://schemas.microsoft.com/office/powerpoint/2010/main" val="31230877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problem with recipes</a:t>
            </a:r>
            <a:endParaRPr lang="en-GB" dirty="0"/>
          </a:p>
        </p:txBody>
      </p:sp>
      <p:sp>
        <p:nvSpPr>
          <p:cNvPr id="3" name="Content Placeholder 2"/>
          <p:cNvSpPr>
            <a:spLocks noGrp="1"/>
          </p:cNvSpPr>
          <p:nvPr>
            <p:ph idx="1"/>
          </p:nvPr>
        </p:nvSpPr>
        <p:spPr/>
        <p:txBody>
          <a:bodyPr/>
          <a:lstStyle/>
          <a:p>
            <a:r>
              <a:rPr lang="en-GB" dirty="0" smtClean="0"/>
              <a:t>The problem with recipes is that we have to interpret and instantiate them: we have to make them work.</a:t>
            </a:r>
          </a:p>
          <a:p>
            <a:r>
              <a:rPr lang="en-GB" dirty="0" smtClean="0"/>
              <a:t>You can have the best recipe for apple pie in the world, but that gives no guarantees of what will come out of your oven.</a:t>
            </a:r>
          </a:p>
          <a:p>
            <a:r>
              <a:rPr lang="en-GB" dirty="0" smtClean="0"/>
              <a:t>Cooking is a situated act.</a:t>
            </a:r>
          </a:p>
        </p:txBody>
      </p:sp>
    </p:spTree>
    <p:extLst>
      <p:ext uri="{BB962C8B-B14F-4D97-AF65-F5344CB8AC3E}">
        <p14:creationId xmlns:p14="http://schemas.microsoft.com/office/powerpoint/2010/main" val="34588964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20 Aug 2012 </a:t>
            </a:r>
            <a:r>
              <a:rPr lang="en-GB" b="0" dirty="0" smtClean="0"/>
              <a:t>Kath</a:t>
            </a:r>
            <a:endParaRPr lang="en-GB" dirty="0"/>
          </a:p>
        </p:txBody>
      </p:sp>
      <p:sp>
        <p:nvSpPr>
          <p:cNvPr id="3" name="Content Placeholder 2"/>
          <p:cNvSpPr>
            <a:spLocks noGrp="1"/>
          </p:cNvSpPr>
          <p:nvPr>
            <p:ph idx="1"/>
          </p:nvPr>
        </p:nvSpPr>
        <p:spPr/>
        <p:txBody>
          <a:bodyPr/>
          <a:lstStyle/>
          <a:p>
            <a:r>
              <a:rPr lang="en-GB" dirty="0"/>
              <a:t>The only thing this book lacks is stating specific timings. For example it will say things </a:t>
            </a:r>
            <a:r>
              <a:rPr lang="en-GB" dirty="0" smtClean="0"/>
              <a:t>like:</a:t>
            </a:r>
          </a:p>
        </p:txBody>
      </p:sp>
      <p:sp>
        <p:nvSpPr>
          <p:cNvPr id="4" name="Content Placeholder 2"/>
          <p:cNvSpPr txBox="1">
            <a:spLocks/>
          </p:cNvSpPr>
          <p:nvPr/>
        </p:nvSpPr>
        <p:spPr bwMode="auto">
          <a:xfrm>
            <a:off x="683716" y="2276872"/>
            <a:ext cx="7632700" cy="4897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55600" indent="-355600" algn="l" rtl="0" eaLnBrk="0" fontAlgn="ctr" hangingPunct="0">
              <a:spcBef>
                <a:spcPct val="35000"/>
              </a:spcBef>
              <a:spcAft>
                <a:spcPct val="0"/>
              </a:spcAft>
              <a:buClr>
                <a:schemeClr val="tx2"/>
              </a:buClr>
              <a:buSzPct val="175000"/>
              <a:buChar char="•"/>
              <a:defRPr sz="2400">
                <a:solidFill>
                  <a:schemeClr val="tx1"/>
                </a:solidFill>
                <a:latin typeface="+mn-lt"/>
                <a:ea typeface="+mn-ea"/>
                <a:cs typeface="+mn-cs"/>
              </a:defRPr>
            </a:lvl1pPr>
            <a:lvl2pPr marL="812800" indent="-277813" algn="l" rtl="0" eaLnBrk="0" fontAlgn="ctr" hangingPunct="0">
              <a:spcBef>
                <a:spcPct val="0"/>
              </a:spcBef>
              <a:spcAft>
                <a:spcPct val="0"/>
              </a:spcAft>
              <a:buClr>
                <a:schemeClr val="tx1"/>
              </a:buClr>
              <a:buFont typeface="Wingdings" pitchFamily="2" charset="2"/>
              <a:buChar char="§"/>
              <a:defRPr sz="2000">
                <a:solidFill>
                  <a:schemeClr val="tx1"/>
                </a:solidFill>
                <a:latin typeface="+mn-lt"/>
                <a:cs typeface="+mn-cs"/>
              </a:defRPr>
            </a:lvl2pPr>
            <a:lvl3pPr marL="1168400" indent="-176213" algn="l" rtl="0" eaLnBrk="0" fontAlgn="ctr" hangingPunct="0">
              <a:spcBef>
                <a:spcPct val="0"/>
              </a:spcBef>
              <a:spcAft>
                <a:spcPct val="0"/>
              </a:spcAft>
              <a:buChar char="•"/>
              <a:defRPr sz="2400">
                <a:solidFill>
                  <a:schemeClr val="tx1"/>
                </a:solidFill>
                <a:latin typeface="+mn-lt"/>
                <a:cs typeface="+mn-cs"/>
              </a:defRPr>
            </a:lvl3pPr>
            <a:lvl4pPr marL="1524000" indent="-176213" algn="l" rtl="0" eaLnBrk="0" fontAlgn="ctr" hangingPunct="0">
              <a:spcBef>
                <a:spcPct val="0"/>
              </a:spcBef>
              <a:spcAft>
                <a:spcPct val="0"/>
              </a:spcAft>
              <a:buFont typeface="Arial" charset="0"/>
              <a:buChar char="–"/>
              <a:defRPr sz="1600">
                <a:solidFill>
                  <a:schemeClr val="tx1"/>
                </a:solidFill>
                <a:latin typeface="+mn-lt"/>
                <a:cs typeface="+mn-cs"/>
              </a:defRPr>
            </a:lvl4pPr>
            <a:lvl5pPr marL="1879600" indent="-176213" algn="l" rtl="0" eaLnBrk="0" fontAlgn="base" hangingPunct="0">
              <a:spcBef>
                <a:spcPct val="0"/>
              </a:spcBef>
              <a:spcAft>
                <a:spcPct val="0"/>
              </a:spcAft>
              <a:buChar char="»"/>
              <a:defRPr sz="1400">
                <a:solidFill>
                  <a:schemeClr val="tx1"/>
                </a:solidFill>
                <a:latin typeface="+mn-lt"/>
                <a:cs typeface="+mn-cs"/>
              </a:defRPr>
            </a:lvl5pPr>
            <a:lvl6pPr marL="2336800" indent="-176213" algn="l" rtl="0" fontAlgn="base">
              <a:spcBef>
                <a:spcPct val="0"/>
              </a:spcBef>
              <a:spcAft>
                <a:spcPct val="0"/>
              </a:spcAft>
              <a:buChar char="»"/>
              <a:defRPr sz="1400">
                <a:solidFill>
                  <a:schemeClr val="tx1"/>
                </a:solidFill>
                <a:latin typeface="+mn-lt"/>
                <a:cs typeface="+mn-cs"/>
              </a:defRPr>
            </a:lvl6pPr>
            <a:lvl7pPr marL="2794000" indent="-176213" algn="l" rtl="0" fontAlgn="base">
              <a:spcBef>
                <a:spcPct val="0"/>
              </a:spcBef>
              <a:spcAft>
                <a:spcPct val="0"/>
              </a:spcAft>
              <a:buChar char="»"/>
              <a:defRPr sz="1400">
                <a:solidFill>
                  <a:schemeClr val="tx1"/>
                </a:solidFill>
                <a:latin typeface="+mn-lt"/>
                <a:cs typeface="+mn-cs"/>
              </a:defRPr>
            </a:lvl7pPr>
            <a:lvl8pPr marL="3251200" indent="-176213" algn="l" rtl="0" fontAlgn="base">
              <a:spcBef>
                <a:spcPct val="0"/>
              </a:spcBef>
              <a:spcAft>
                <a:spcPct val="0"/>
              </a:spcAft>
              <a:buChar char="»"/>
              <a:defRPr sz="1400">
                <a:solidFill>
                  <a:schemeClr val="tx1"/>
                </a:solidFill>
                <a:latin typeface="+mn-lt"/>
                <a:cs typeface="+mn-cs"/>
              </a:defRPr>
            </a:lvl8pPr>
            <a:lvl9pPr marL="3708400" indent="-176213" algn="l" rtl="0" fontAlgn="base">
              <a:spcBef>
                <a:spcPct val="0"/>
              </a:spcBef>
              <a:spcAft>
                <a:spcPct val="0"/>
              </a:spcAft>
              <a:buChar char="»"/>
              <a:defRPr sz="1400">
                <a:solidFill>
                  <a:schemeClr val="tx1"/>
                </a:solidFill>
                <a:latin typeface="+mn-lt"/>
                <a:cs typeface="+mn-cs"/>
              </a:defRPr>
            </a:lvl9pPr>
          </a:lstStyle>
          <a:p>
            <a:r>
              <a:rPr lang="en-GB" kern="0" dirty="0" smtClean="0"/>
              <a:t>“Put the chicken in the pan.” </a:t>
            </a:r>
          </a:p>
          <a:p>
            <a:r>
              <a:rPr lang="en-GB" kern="0" dirty="0" smtClean="0"/>
              <a:t>“Chop the vegetables.” </a:t>
            </a:r>
          </a:p>
          <a:p>
            <a:r>
              <a:rPr lang="en-GB" kern="0" dirty="0" smtClean="0"/>
              <a:t>“Mix the pudding together.” </a:t>
            </a:r>
          </a:p>
          <a:p>
            <a:r>
              <a:rPr lang="en-GB" kern="0" dirty="0" smtClean="0"/>
              <a:t>“Now take the chicken out.” </a:t>
            </a:r>
          </a:p>
        </p:txBody>
      </p:sp>
    </p:spTree>
    <p:extLst>
      <p:ext uri="{BB962C8B-B14F-4D97-AF65-F5344CB8AC3E}">
        <p14:creationId xmlns:p14="http://schemas.microsoft.com/office/powerpoint/2010/main" val="399185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20 Aug 2012 </a:t>
            </a:r>
            <a:r>
              <a:rPr lang="en-GB" b="0" dirty="0" smtClean="0"/>
              <a:t>Kath</a:t>
            </a:r>
            <a:endParaRPr lang="en-GB" dirty="0"/>
          </a:p>
        </p:txBody>
      </p:sp>
      <p:sp>
        <p:nvSpPr>
          <p:cNvPr id="3" name="Content Placeholder 2"/>
          <p:cNvSpPr>
            <a:spLocks noGrp="1"/>
          </p:cNvSpPr>
          <p:nvPr>
            <p:ph idx="1"/>
          </p:nvPr>
        </p:nvSpPr>
        <p:spPr/>
        <p:txBody>
          <a:bodyPr/>
          <a:lstStyle/>
          <a:p>
            <a:r>
              <a:rPr lang="en-GB" dirty="0" smtClean="0"/>
              <a:t>In reality this goes: </a:t>
            </a:r>
          </a:p>
          <a:p>
            <a:r>
              <a:rPr lang="en-GB" dirty="0" smtClean="0"/>
              <a:t>“Put </a:t>
            </a:r>
            <a:r>
              <a:rPr lang="en-GB" dirty="0"/>
              <a:t>the chicken in the pan</a:t>
            </a:r>
            <a:r>
              <a:rPr lang="en-GB" dirty="0" smtClean="0"/>
              <a:t>.” </a:t>
            </a:r>
          </a:p>
          <a:p>
            <a:r>
              <a:rPr lang="en-GB" dirty="0" smtClean="0"/>
              <a:t>“Chop </a:t>
            </a:r>
            <a:r>
              <a:rPr lang="en-GB" dirty="0"/>
              <a:t>the vegetables</a:t>
            </a:r>
            <a:r>
              <a:rPr lang="en-GB" dirty="0" smtClean="0"/>
              <a:t>.” </a:t>
            </a:r>
          </a:p>
          <a:p>
            <a:r>
              <a:rPr lang="en-GB" dirty="0" smtClean="0"/>
              <a:t>“Mix </a:t>
            </a:r>
            <a:r>
              <a:rPr lang="en-GB" dirty="0"/>
              <a:t>the pudding together</a:t>
            </a:r>
            <a:r>
              <a:rPr lang="en-GB" dirty="0" smtClean="0"/>
              <a:t>.” </a:t>
            </a:r>
          </a:p>
          <a:p>
            <a:r>
              <a:rPr lang="en-GB" dirty="0" smtClean="0"/>
              <a:t>“Now </a:t>
            </a:r>
            <a:r>
              <a:rPr lang="en-GB" dirty="0"/>
              <a:t>take the chicken out</a:t>
            </a:r>
            <a:r>
              <a:rPr lang="en-GB" dirty="0" smtClean="0"/>
              <a:t>.” </a:t>
            </a:r>
          </a:p>
        </p:txBody>
      </p:sp>
    </p:spTree>
    <p:extLst>
      <p:ext uri="{BB962C8B-B14F-4D97-AF65-F5344CB8AC3E}">
        <p14:creationId xmlns:p14="http://schemas.microsoft.com/office/powerpoint/2010/main" val="3960823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20 Aug 2012 </a:t>
            </a:r>
            <a:r>
              <a:rPr lang="en-GB" b="0" dirty="0" smtClean="0"/>
              <a:t>Kath</a:t>
            </a:r>
            <a:endParaRPr lang="en-GB" dirty="0"/>
          </a:p>
        </p:txBody>
      </p:sp>
      <p:sp>
        <p:nvSpPr>
          <p:cNvPr id="3" name="Content Placeholder 2"/>
          <p:cNvSpPr>
            <a:spLocks noGrp="1"/>
          </p:cNvSpPr>
          <p:nvPr>
            <p:ph idx="1"/>
          </p:nvPr>
        </p:nvSpPr>
        <p:spPr/>
        <p:txBody>
          <a:bodyPr/>
          <a:lstStyle/>
          <a:p>
            <a:r>
              <a:rPr lang="en-GB" dirty="0" smtClean="0"/>
              <a:t>In reality this goes: </a:t>
            </a:r>
          </a:p>
          <a:p>
            <a:r>
              <a:rPr lang="en-GB" dirty="0" smtClean="0"/>
              <a:t>“Put </a:t>
            </a:r>
            <a:r>
              <a:rPr lang="en-GB" dirty="0"/>
              <a:t>the chicken in the pan</a:t>
            </a:r>
            <a:r>
              <a:rPr lang="en-GB" dirty="0" smtClean="0"/>
              <a:t>.”</a:t>
            </a:r>
          </a:p>
          <a:p>
            <a:r>
              <a:rPr lang="en-GB" i="1" dirty="0"/>
              <a:t>Get colouring pencils for </a:t>
            </a:r>
            <a:r>
              <a:rPr lang="en-GB" i="1" dirty="0" smtClean="0"/>
              <a:t>child</a:t>
            </a:r>
            <a:r>
              <a:rPr lang="en-GB" dirty="0" smtClean="0"/>
              <a:t> </a:t>
            </a:r>
          </a:p>
          <a:p>
            <a:r>
              <a:rPr lang="en-GB" dirty="0" smtClean="0"/>
              <a:t>“Chop </a:t>
            </a:r>
            <a:r>
              <a:rPr lang="en-GB" dirty="0"/>
              <a:t>the vegetables</a:t>
            </a:r>
            <a:r>
              <a:rPr lang="en-GB" dirty="0" smtClean="0"/>
              <a:t>.” </a:t>
            </a:r>
          </a:p>
          <a:p>
            <a:r>
              <a:rPr lang="en-GB" dirty="0" smtClean="0"/>
              <a:t>“Mix </a:t>
            </a:r>
            <a:r>
              <a:rPr lang="en-GB" dirty="0"/>
              <a:t>the pudding together</a:t>
            </a:r>
            <a:r>
              <a:rPr lang="en-GB" dirty="0" smtClean="0"/>
              <a:t>.” </a:t>
            </a:r>
          </a:p>
          <a:p>
            <a:r>
              <a:rPr lang="en-GB" dirty="0" smtClean="0"/>
              <a:t>“Now </a:t>
            </a:r>
            <a:r>
              <a:rPr lang="en-GB" dirty="0"/>
              <a:t>take the chicken out</a:t>
            </a:r>
            <a:r>
              <a:rPr lang="en-GB" dirty="0" smtClean="0"/>
              <a:t>.” </a:t>
            </a:r>
          </a:p>
        </p:txBody>
      </p:sp>
    </p:spTree>
    <p:extLst>
      <p:ext uri="{BB962C8B-B14F-4D97-AF65-F5344CB8AC3E}">
        <p14:creationId xmlns:p14="http://schemas.microsoft.com/office/powerpoint/2010/main" val="4236453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20 Aug 2012 </a:t>
            </a:r>
            <a:r>
              <a:rPr lang="en-GB" b="0" dirty="0" smtClean="0"/>
              <a:t>Kath</a:t>
            </a:r>
            <a:endParaRPr lang="en-GB" dirty="0"/>
          </a:p>
        </p:txBody>
      </p:sp>
      <p:sp>
        <p:nvSpPr>
          <p:cNvPr id="3" name="Content Placeholder 2"/>
          <p:cNvSpPr>
            <a:spLocks noGrp="1"/>
          </p:cNvSpPr>
          <p:nvPr>
            <p:ph idx="1"/>
          </p:nvPr>
        </p:nvSpPr>
        <p:spPr/>
        <p:txBody>
          <a:bodyPr/>
          <a:lstStyle/>
          <a:p>
            <a:r>
              <a:rPr lang="en-GB" dirty="0" smtClean="0"/>
              <a:t>In reality this goes: </a:t>
            </a:r>
          </a:p>
          <a:p>
            <a:r>
              <a:rPr lang="en-GB" dirty="0" smtClean="0"/>
              <a:t>“Put </a:t>
            </a:r>
            <a:r>
              <a:rPr lang="en-GB" dirty="0"/>
              <a:t>the chicken in the pan</a:t>
            </a:r>
            <a:r>
              <a:rPr lang="en-GB" dirty="0" smtClean="0"/>
              <a:t>.”</a:t>
            </a:r>
          </a:p>
          <a:p>
            <a:r>
              <a:rPr lang="en-GB" i="1" dirty="0"/>
              <a:t>Get colouring pencils for </a:t>
            </a:r>
            <a:r>
              <a:rPr lang="en-GB" i="1" dirty="0" smtClean="0"/>
              <a:t>child</a:t>
            </a:r>
            <a:r>
              <a:rPr lang="en-GB" dirty="0" smtClean="0"/>
              <a:t> </a:t>
            </a:r>
          </a:p>
          <a:p>
            <a:r>
              <a:rPr lang="en-GB" dirty="0" smtClean="0"/>
              <a:t>“Chop </a:t>
            </a:r>
            <a:r>
              <a:rPr lang="en-GB" dirty="0"/>
              <a:t>the vegetables</a:t>
            </a:r>
            <a:r>
              <a:rPr lang="en-GB" dirty="0" smtClean="0"/>
              <a:t>.” </a:t>
            </a:r>
          </a:p>
          <a:p>
            <a:r>
              <a:rPr lang="en-GB" i="1" dirty="0" smtClean="0"/>
              <a:t>Answer phone to cold caller</a:t>
            </a:r>
          </a:p>
          <a:p>
            <a:r>
              <a:rPr lang="en-GB" dirty="0" smtClean="0"/>
              <a:t>“Mix </a:t>
            </a:r>
            <a:r>
              <a:rPr lang="en-GB" dirty="0"/>
              <a:t>the pudding together</a:t>
            </a:r>
            <a:r>
              <a:rPr lang="en-GB" dirty="0" smtClean="0"/>
              <a:t>.” </a:t>
            </a:r>
          </a:p>
          <a:p>
            <a:r>
              <a:rPr lang="en-GB" dirty="0" smtClean="0"/>
              <a:t>“Now </a:t>
            </a:r>
            <a:r>
              <a:rPr lang="en-GB" dirty="0"/>
              <a:t>take the chicken out</a:t>
            </a:r>
            <a:r>
              <a:rPr lang="en-GB" dirty="0" smtClean="0"/>
              <a:t>.” </a:t>
            </a:r>
          </a:p>
        </p:txBody>
      </p:sp>
    </p:spTree>
    <p:extLst>
      <p:ext uri="{BB962C8B-B14F-4D97-AF65-F5344CB8AC3E}">
        <p14:creationId xmlns:p14="http://schemas.microsoft.com/office/powerpoint/2010/main" val="12572034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0" dirty="0"/>
              <a:t>20 Aug 2012 </a:t>
            </a:r>
            <a:r>
              <a:rPr lang="en-GB" b="0" dirty="0" smtClean="0"/>
              <a:t>Kath</a:t>
            </a:r>
            <a:endParaRPr lang="en-GB" dirty="0"/>
          </a:p>
        </p:txBody>
      </p:sp>
      <p:sp>
        <p:nvSpPr>
          <p:cNvPr id="3" name="Content Placeholder 2"/>
          <p:cNvSpPr>
            <a:spLocks noGrp="1"/>
          </p:cNvSpPr>
          <p:nvPr>
            <p:ph idx="1"/>
          </p:nvPr>
        </p:nvSpPr>
        <p:spPr/>
        <p:txBody>
          <a:bodyPr/>
          <a:lstStyle/>
          <a:p>
            <a:r>
              <a:rPr lang="en-GB" dirty="0"/>
              <a:t>So I have to guess at what point the chicken needs to actually come out of the pan. It would be really useful if each time something has to go in for a specific time this is written down as a NUMBER, not as a ‘time to do the veg’ or some such.</a:t>
            </a:r>
          </a:p>
        </p:txBody>
      </p:sp>
    </p:spTree>
    <p:extLst>
      <p:ext uri="{BB962C8B-B14F-4D97-AF65-F5344CB8AC3E}">
        <p14:creationId xmlns:p14="http://schemas.microsoft.com/office/powerpoint/2010/main" val="2106230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 I. </a:t>
            </a:r>
            <a:r>
              <a:rPr lang="en-GB" dirty="0" err="1" smtClean="0"/>
              <a:t>Litvine</a:t>
            </a:r>
            <a:r>
              <a:rPr lang="en-GB" dirty="0" smtClean="0"/>
              <a:t>, 17 Oct 2010</a:t>
            </a:r>
            <a:endParaRPr lang="en-GB" dirty="0"/>
          </a:p>
        </p:txBody>
      </p:sp>
      <p:sp>
        <p:nvSpPr>
          <p:cNvPr id="3" name="Content Placeholder 2"/>
          <p:cNvSpPr>
            <a:spLocks noGrp="1"/>
          </p:cNvSpPr>
          <p:nvPr>
            <p:ph idx="1"/>
          </p:nvPr>
        </p:nvSpPr>
        <p:spPr/>
        <p:txBody>
          <a:bodyPr/>
          <a:lstStyle/>
          <a:p>
            <a:r>
              <a:rPr lang="en-GB" dirty="0"/>
              <a:t>With this cookbook, I find it difficult to chop-and-change when the recipe I am keen on is intertwined in a maze of instructions for the whole meal. No explicit cooking times are given. Some components of meals are not really recipes on their own (I do not need a cookbook to tell me to sprinkle a flatbread with oregano and warm it in the oven). </a:t>
            </a:r>
          </a:p>
        </p:txBody>
      </p:sp>
    </p:spTree>
    <p:extLst>
      <p:ext uri="{BB962C8B-B14F-4D97-AF65-F5344CB8AC3E}">
        <p14:creationId xmlns:p14="http://schemas.microsoft.com/office/powerpoint/2010/main" val="14312728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V. I. </a:t>
            </a:r>
            <a:r>
              <a:rPr lang="en-GB" dirty="0" err="1" smtClean="0"/>
              <a:t>Litvine</a:t>
            </a:r>
            <a:r>
              <a:rPr lang="en-GB" dirty="0" smtClean="0"/>
              <a:t>, 17 Oct 2010</a:t>
            </a:r>
            <a:endParaRPr lang="en-GB" dirty="0"/>
          </a:p>
        </p:txBody>
      </p:sp>
      <p:sp>
        <p:nvSpPr>
          <p:cNvPr id="3" name="Content Placeholder 2"/>
          <p:cNvSpPr>
            <a:spLocks noGrp="1"/>
          </p:cNvSpPr>
          <p:nvPr>
            <p:ph idx="1"/>
          </p:nvPr>
        </p:nvSpPr>
        <p:spPr/>
        <p:txBody>
          <a:bodyPr/>
          <a:lstStyle/>
          <a:p>
            <a:r>
              <a:rPr lang="en-GB" dirty="0"/>
              <a:t>With this cookbook, I find it difficult to chop-and-change when the recipe I am keen on is intertwined in a maze of instructions for the whole meal. No explicit cooking times are given. Some components of meals are not really recipes on their own </a:t>
            </a:r>
            <a:r>
              <a:rPr lang="en-GB" sz="3200" dirty="0"/>
              <a:t>(I do not need a cookbook to tell me to sprinkle a flatbread with oregano and warm it in the oven).</a:t>
            </a:r>
            <a:r>
              <a:rPr lang="en-GB" dirty="0"/>
              <a:t> </a:t>
            </a:r>
          </a:p>
        </p:txBody>
      </p:sp>
    </p:spTree>
    <p:extLst>
      <p:ext uri="{BB962C8B-B14F-4D97-AF65-F5344CB8AC3E}">
        <p14:creationId xmlns:p14="http://schemas.microsoft.com/office/powerpoint/2010/main" val="2315129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Relevance structure</a:t>
            </a:r>
            <a:endParaRPr lang="en-GB" dirty="0"/>
          </a:p>
        </p:txBody>
      </p:sp>
      <p:sp>
        <p:nvSpPr>
          <p:cNvPr id="3" name="Content Placeholder 2"/>
          <p:cNvSpPr>
            <a:spLocks noGrp="1"/>
          </p:cNvSpPr>
          <p:nvPr>
            <p:ph idx="1"/>
          </p:nvPr>
        </p:nvSpPr>
        <p:spPr/>
        <p:txBody>
          <a:bodyPr>
            <a:normAutofit/>
          </a:bodyPr>
          <a:lstStyle/>
          <a:p>
            <a:r>
              <a:rPr lang="en-GB" dirty="0" smtClean="0"/>
              <a:t>Bowden and </a:t>
            </a:r>
            <a:r>
              <a:rPr lang="en-GB" dirty="0" err="1" smtClean="0"/>
              <a:t>Marton</a:t>
            </a:r>
            <a:r>
              <a:rPr lang="en-GB" dirty="0" smtClean="0"/>
              <a:t> talk (of teaching) emerging out of “relevance structures”</a:t>
            </a:r>
          </a:p>
          <a:p>
            <a:r>
              <a:rPr lang="en-GB" dirty="0" smtClean="0"/>
              <a:t>“The </a:t>
            </a:r>
            <a:r>
              <a:rPr lang="en-GB" dirty="0"/>
              <a:t>way in which a particular experience relates to the personal context and the way in which the personal context is making certain aspects of the particular situation appear more important than others, making them come to the fore, while others remain in the background, defines the </a:t>
            </a:r>
            <a:r>
              <a:rPr lang="en-GB" i="1" dirty="0"/>
              <a:t>relevance structure</a:t>
            </a:r>
            <a:r>
              <a:rPr lang="en-GB" dirty="0"/>
              <a:t> of the situation</a:t>
            </a:r>
            <a:r>
              <a:rPr lang="en-GB" dirty="0" smtClean="0"/>
              <a:t>.”</a:t>
            </a:r>
          </a:p>
        </p:txBody>
      </p:sp>
    </p:spTree>
    <p:extLst>
      <p:ext uri="{BB962C8B-B14F-4D97-AF65-F5344CB8AC3E}">
        <p14:creationId xmlns:p14="http://schemas.microsoft.com/office/powerpoint/2010/main" val="5572864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Kitchens, Classrooms and Farms?</a:t>
            </a:r>
            <a:endParaRPr lang="en-GB" dirty="0"/>
          </a:p>
        </p:txBody>
      </p:sp>
      <p:sp>
        <p:nvSpPr>
          <p:cNvPr id="3" name="Content Placeholder 2"/>
          <p:cNvSpPr>
            <a:spLocks noGrp="1"/>
          </p:cNvSpPr>
          <p:nvPr>
            <p:ph idx="1"/>
          </p:nvPr>
        </p:nvSpPr>
        <p:spPr/>
        <p:txBody>
          <a:bodyPr/>
          <a:lstStyle/>
          <a:p>
            <a:r>
              <a:rPr lang="en-GB" dirty="0" smtClean="0"/>
              <a:t>I’ve chosen to anchor my talk around these three domains as I think the share structural similarities and comparison may afford us new ways of looking on teaching practices.</a:t>
            </a:r>
          </a:p>
        </p:txBody>
      </p:sp>
    </p:spTree>
    <p:extLst>
      <p:ext uri="{BB962C8B-B14F-4D97-AF65-F5344CB8AC3E}">
        <p14:creationId xmlns:p14="http://schemas.microsoft.com/office/powerpoint/2010/main" val="416214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Situated knowledge in other domains: </a:t>
            </a:r>
            <a:r>
              <a:rPr lang="en-GB" dirty="0" smtClean="0"/>
              <a:t>farms</a:t>
            </a:r>
            <a:endParaRPr lang="en-GB" dirty="0"/>
          </a:p>
        </p:txBody>
      </p:sp>
      <p:sp>
        <p:nvSpPr>
          <p:cNvPr id="3" name="Content Placeholder 2"/>
          <p:cNvSpPr>
            <a:spLocks noGrp="1"/>
          </p:cNvSpPr>
          <p:nvPr>
            <p:ph idx="1"/>
          </p:nvPr>
        </p:nvSpPr>
        <p:spPr/>
        <p:txBody>
          <a:bodyPr/>
          <a:lstStyle/>
          <a:p>
            <a:r>
              <a:rPr lang="en-GB" dirty="0" smtClean="0"/>
              <a:t>Farming also is inevitably situated.</a:t>
            </a:r>
          </a:p>
          <a:p>
            <a:r>
              <a:rPr lang="en-GB" dirty="0" smtClean="0"/>
              <a:t>I’m growing things on </a:t>
            </a:r>
            <a:r>
              <a:rPr lang="en-GB" i="1" dirty="0" smtClean="0"/>
              <a:t>this </a:t>
            </a:r>
            <a:r>
              <a:rPr lang="en-GB" dirty="0" smtClean="0"/>
              <a:t>soil, in </a:t>
            </a:r>
            <a:r>
              <a:rPr lang="en-GB" i="1" dirty="0" smtClean="0"/>
              <a:t>this </a:t>
            </a:r>
            <a:r>
              <a:rPr lang="en-GB" dirty="0" smtClean="0"/>
              <a:t>climate, in </a:t>
            </a:r>
            <a:r>
              <a:rPr lang="en-GB" i="1" dirty="0" smtClean="0"/>
              <a:t>this</a:t>
            </a:r>
            <a:r>
              <a:rPr lang="en-GB" dirty="0" smtClean="0"/>
              <a:t> season.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Situated knowledge in other domains: </a:t>
            </a:r>
            <a:r>
              <a:rPr lang="en-GB" dirty="0" smtClean="0"/>
              <a:t>farms</a:t>
            </a:r>
            <a:endParaRPr lang="en-GB" dirty="0"/>
          </a:p>
        </p:txBody>
      </p:sp>
      <p:sp>
        <p:nvSpPr>
          <p:cNvPr id="3" name="Content Placeholder 2"/>
          <p:cNvSpPr>
            <a:spLocks noGrp="1"/>
          </p:cNvSpPr>
          <p:nvPr>
            <p:ph idx="1"/>
          </p:nvPr>
        </p:nvSpPr>
        <p:spPr/>
        <p:txBody>
          <a:bodyPr/>
          <a:lstStyle/>
          <a:p>
            <a:r>
              <a:rPr lang="en-GB" dirty="0" smtClean="0"/>
              <a:t>Farming also is inevitably situated.</a:t>
            </a:r>
          </a:p>
          <a:p>
            <a:r>
              <a:rPr lang="en-GB" dirty="0" smtClean="0"/>
              <a:t>I’m growing things on </a:t>
            </a:r>
            <a:r>
              <a:rPr lang="en-GB" i="1" dirty="0" smtClean="0"/>
              <a:t>this </a:t>
            </a:r>
            <a:r>
              <a:rPr lang="en-GB" dirty="0" smtClean="0"/>
              <a:t>soil, in </a:t>
            </a:r>
            <a:r>
              <a:rPr lang="en-GB" i="1" dirty="0" smtClean="0"/>
              <a:t>this </a:t>
            </a:r>
            <a:r>
              <a:rPr lang="en-GB" dirty="0" smtClean="0"/>
              <a:t>climate, in </a:t>
            </a:r>
            <a:r>
              <a:rPr lang="en-GB" i="1" dirty="0" smtClean="0"/>
              <a:t>this</a:t>
            </a:r>
            <a:r>
              <a:rPr lang="en-GB" dirty="0" smtClean="0"/>
              <a:t> season.</a:t>
            </a:r>
          </a:p>
          <a:p>
            <a:r>
              <a:rPr lang="en-GB" dirty="0" smtClean="0"/>
              <a:t>“... to be successful [farming] requires an enormous amount of tacit knowledge, and understanding about how to make things work in a co-ordinated way, and success has a long time frame.”</a:t>
            </a:r>
          </a:p>
          <a:p>
            <a:pPr marL="0" indent="0" algn="r">
              <a:buNone/>
            </a:pPr>
            <a:r>
              <a:rPr lang="en-GB" dirty="0" err="1" smtClean="0"/>
              <a:t>Seb</a:t>
            </a:r>
            <a:r>
              <a:rPr lang="en-GB" dirty="0" smtClean="0"/>
              <a:t> </a:t>
            </a:r>
            <a:r>
              <a:rPr lang="en-GB" dirty="0" err="1" smtClean="0"/>
              <a:t>Schmoller</a:t>
            </a:r>
            <a:r>
              <a:rPr lang="en-GB" dirty="0" smtClean="0"/>
              <a:t>, CAMEL project</a:t>
            </a:r>
            <a:endParaRPr lang="en-GB" dirty="0"/>
          </a:p>
        </p:txBody>
      </p:sp>
    </p:spTree>
    <p:extLst>
      <p:ext uri="{BB962C8B-B14F-4D97-AF65-F5344CB8AC3E}">
        <p14:creationId xmlns:p14="http://schemas.microsoft.com/office/powerpoint/2010/main" val="2438490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Uruguayan farmers</a:t>
            </a:r>
            <a:endParaRPr lang="en-GB" dirty="0"/>
          </a:p>
        </p:txBody>
      </p:sp>
      <p:sp>
        <p:nvSpPr>
          <p:cNvPr id="3" name="Content Placeholder 2"/>
          <p:cNvSpPr>
            <a:spLocks noGrp="1"/>
          </p:cNvSpPr>
          <p:nvPr>
            <p:ph idx="1"/>
          </p:nvPr>
        </p:nvSpPr>
        <p:spPr>
          <a:xfrm>
            <a:off x="684213" y="1484313"/>
            <a:ext cx="7632700" cy="1800671"/>
          </a:xfrm>
        </p:spPr>
        <p:txBody>
          <a:bodyPr/>
          <a:lstStyle/>
          <a:p>
            <a:r>
              <a:rPr lang="en-GB" dirty="0" smtClean="0"/>
              <a:t>Farmers from 8 small farms used to meet monthly, taking turns to visit one another’s establishments. </a:t>
            </a:r>
          </a:p>
          <a:p>
            <a:r>
              <a:rPr lang="en-GB" dirty="0" smtClean="0"/>
              <a:t>Participants were provided with prior information including plans and stock lists.</a:t>
            </a:r>
          </a:p>
        </p:txBody>
      </p:sp>
      <p:sp>
        <p:nvSpPr>
          <p:cNvPr id="4" name="TextBox 3"/>
          <p:cNvSpPr txBox="1"/>
          <p:nvPr/>
        </p:nvSpPr>
        <p:spPr>
          <a:xfrm>
            <a:off x="1043608" y="6372036"/>
            <a:ext cx="2556284" cy="369332"/>
          </a:xfrm>
          <a:prstGeom prst="rect">
            <a:avLst/>
          </a:prstGeom>
          <a:noFill/>
          <a:ln w="6350">
            <a:solidFill>
              <a:schemeClr val="tx1"/>
            </a:solidFill>
          </a:ln>
        </p:spPr>
        <p:txBody>
          <a:bodyPr wrap="square" rtlCol="0">
            <a:spAutoFit/>
          </a:bodyPr>
          <a:lstStyle/>
          <a:p>
            <a:r>
              <a:rPr lang="en-GB" sz="1800" dirty="0" err="1" smtClean="0"/>
              <a:t>Seb</a:t>
            </a:r>
            <a:r>
              <a:rPr lang="en-GB" sz="1800" dirty="0" smtClean="0"/>
              <a:t> </a:t>
            </a:r>
            <a:r>
              <a:rPr lang="en-GB" sz="1800" dirty="0" err="1" smtClean="0"/>
              <a:t>Schmoller’s</a:t>
            </a:r>
            <a:r>
              <a:rPr lang="en-GB" sz="1800" dirty="0" smtClean="0"/>
              <a:t> story</a:t>
            </a:r>
            <a:endParaRPr lang="en-GB" sz="18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armers1.gif"/>
          <p:cNvPicPr>
            <a:picLocks noChangeAspect="1"/>
          </p:cNvPicPr>
          <p:nvPr/>
        </p:nvPicPr>
        <p:blipFill>
          <a:blip r:embed="rId2" cstate="print"/>
          <a:stretch>
            <a:fillRect/>
          </a:stretch>
        </p:blipFill>
        <p:spPr>
          <a:xfrm>
            <a:off x="3860352" y="0"/>
            <a:ext cx="5104136" cy="6858000"/>
          </a:xfrm>
          <a:prstGeom prst="rect">
            <a:avLst/>
          </a:prstGeom>
        </p:spPr>
      </p:pic>
      <p:sp>
        <p:nvSpPr>
          <p:cNvPr id="3" name="TextBox 2"/>
          <p:cNvSpPr txBox="1"/>
          <p:nvPr/>
        </p:nvSpPr>
        <p:spPr>
          <a:xfrm>
            <a:off x="1043608" y="6372036"/>
            <a:ext cx="2556284" cy="369332"/>
          </a:xfrm>
          <a:prstGeom prst="rect">
            <a:avLst/>
          </a:prstGeom>
          <a:noFill/>
          <a:ln w="6350">
            <a:solidFill>
              <a:schemeClr val="tx1"/>
            </a:solidFill>
          </a:ln>
        </p:spPr>
        <p:txBody>
          <a:bodyPr wrap="square" rtlCol="0">
            <a:spAutoFit/>
          </a:bodyPr>
          <a:lstStyle/>
          <a:p>
            <a:r>
              <a:rPr lang="en-GB" sz="1800" dirty="0" err="1" smtClean="0"/>
              <a:t>Seb</a:t>
            </a:r>
            <a:r>
              <a:rPr lang="en-GB" sz="1800" dirty="0" smtClean="0"/>
              <a:t> </a:t>
            </a:r>
            <a:r>
              <a:rPr lang="en-GB" sz="1800" dirty="0" err="1" smtClean="0"/>
              <a:t>Schmoller’s</a:t>
            </a:r>
            <a:r>
              <a:rPr lang="en-GB" sz="1800" dirty="0" smtClean="0"/>
              <a:t> story</a:t>
            </a:r>
            <a:endParaRPr lang="en-GB" sz="18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armers3.gif"/>
          <p:cNvPicPr>
            <a:picLocks noChangeAspect="1"/>
          </p:cNvPicPr>
          <p:nvPr/>
        </p:nvPicPr>
        <p:blipFill>
          <a:blip r:embed="rId2" cstate="print"/>
          <a:stretch>
            <a:fillRect/>
          </a:stretch>
        </p:blipFill>
        <p:spPr>
          <a:xfrm>
            <a:off x="0" y="1016"/>
            <a:ext cx="9144000" cy="6855968"/>
          </a:xfrm>
          <a:prstGeom prst="rect">
            <a:avLst/>
          </a:prstGeom>
        </p:spPr>
      </p:pic>
      <p:sp>
        <p:nvSpPr>
          <p:cNvPr id="3" name="TextBox 2"/>
          <p:cNvSpPr txBox="1"/>
          <p:nvPr/>
        </p:nvSpPr>
        <p:spPr>
          <a:xfrm>
            <a:off x="1043608" y="6372036"/>
            <a:ext cx="2556284" cy="369332"/>
          </a:xfrm>
          <a:prstGeom prst="rect">
            <a:avLst/>
          </a:prstGeom>
          <a:noFill/>
          <a:ln w="6350">
            <a:solidFill>
              <a:schemeClr val="tx1"/>
            </a:solidFill>
          </a:ln>
        </p:spPr>
        <p:txBody>
          <a:bodyPr wrap="square" rtlCol="0">
            <a:spAutoFit/>
          </a:bodyPr>
          <a:lstStyle/>
          <a:p>
            <a:r>
              <a:rPr lang="en-GB" sz="1800" dirty="0" err="1" smtClean="0"/>
              <a:t>Seb</a:t>
            </a:r>
            <a:r>
              <a:rPr lang="en-GB" sz="1800" dirty="0" smtClean="0"/>
              <a:t> </a:t>
            </a:r>
            <a:r>
              <a:rPr lang="en-GB" sz="1800" dirty="0" err="1" smtClean="0"/>
              <a:t>Schmoller’s</a:t>
            </a:r>
            <a:r>
              <a:rPr lang="en-GB" sz="1800" dirty="0" smtClean="0"/>
              <a:t> story</a:t>
            </a:r>
            <a:endParaRPr lang="en-GB"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farmers4.gif"/>
          <p:cNvPicPr>
            <a:picLocks noChangeAspect="1"/>
          </p:cNvPicPr>
          <p:nvPr/>
        </p:nvPicPr>
        <p:blipFill rotWithShape="1">
          <a:blip r:embed="rId2" cstate="print"/>
          <a:srcRect r="50000"/>
          <a:stretch/>
        </p:blipFill>
        <p:spPr>
          <a:xfrm>
            <a:off x="4608512" y="44624"/>
            <a:ext cx="4572000" cy="6855968"/>
          </a:xfrm>
          <a:prstGeom prst="rect">
            <a:avLst/>
          </a:prstGeom>
        </p:spPr>
      </p:pic>
      <p:sp>
        <p:nvSpPr>
          <p:cNvPr id="4" name="TextBox 3"/>
          <p:cNvSpPr txBox="1"/>
          <p:nvPr/>
        </p:nvSpPr>
        <p:spPr>
          <a:xfrm>
            <a:off x="1043608" y="6372036"/>
            <a:ext cx="2556284" cy="369332"/>
          </a:xfrm>
          <a:prstGeom prst="rect">
            <a:avLst/>
          </a:prstGeom>
          <a:noFill/>
          <a:ln w="6350">
            <a:solidFill>
              <a:schemeClr val="tx1"/>
            </a:solidFill>
          </a:ln>
        </p:spPr>
        <p:txBody>
          <a:bodyPr wrap="square" rtlCol="0">
            <a:spAutoFit/>
          </a:bodyPr>
          <a:lstStyle/>
          <a:p>
            <a:r>
              <a:rPr lang="en-GB" sz="1800" dirty="0" err="1" smtClean="0"/>
              <a:t>Seb</a:t>
            </a:r>
            <a:r>
              <a:rPr lang="en-GB" sz="1800" dirty="0" smtClean="0"/>
              <a:t> </a:t>
            </a:r>
            <a:r>
              <a:rPr lang="en-GB" sz="1800" dirty="0" err="1" smtClean="0"/>
              <a:t>Schmoller’s</a:t>
            </a:r>
            <a:r>
              <a:rPr lang="en-GB" sz="1800" dirty="0" smtClean="0"/>
              <a:t> story</a:t>
            </a:r>
            <a:endParaRPr lang="en-GB" sz="1800" dirty="0"/>
          </a:p>
        </p:txBody>
      </p:sp>
      <p:sp>
        <p:nvSpPr>
          <p:cNvPr id="2" name="TextBox 1"/>
          <p:cNvSpPr txBox="1"/>
          <p:nvPr/>
        </p:nvSpPr>
        <p:spPr>
          <a:xfrm>
            <a:off x="467544" y="908720"/>
            <a:ext cx="3600400" cy="3785652"/>
          </a:xfrm>
          <a:prstGeom prst="rect">
            <a:avLst/>
          </a:prstGeom>
          <a:noFill/>
        </p:spPr>
        <p:txBody>
          <a:bodyPr wrap="square" rtlCol="0">
            <a:spAutoFit/>
          </a:bodyPr>
          <a:lstStyle/>
          <a:p>
            <a:r>
              <a:rPr lang="en-GB" b="1" dirty="0" smtClean="0"/>
              <a:t>Rubric for the table</a:t>
            </a:r>
          </a:p>
          <a:p>
            <a:endParaRPr lang="en-GB" b="1" dirty="0" smtClean="0"/>
          </a:p>
          <a:p>
            <a:r>
              <a:rPr lang="en-GB" dirty="0" smtClean="0"/>
              <a:t>Evolution and projection of the use of the land giving size of fields and crops grown from 1981 to 1985 in rotation: wheat, sunflower, sorghum, oats, barley, maize.</a:t>
            </a:r>
            <a:endParaRPr lang="en-GB"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Uruguayan farmers</a:t>
            </a:r>
            <a:endParaRPr lang="en-GB" dirty="0"/>
          </a:p>
        </p:txBody>
      </p:sp>
      <p:sp>
        <p:nvSpPr>
          <p:cNvPr id="3" name="Content Placeholder 2"/>
          <p:cNvSpPr>
            <a:spLocks noGrp="1"/>
          </p:cNvSpPr>
          <p:nvPr>
            <p:ph idx="1"/>
          </p:nvPr>
        </p:nvSpPr>
        <p:spPr/>
        <p:txBody>
          <a:bodyPr/>
          <a:lstStyle/>
          <a:p>
            <a:r>
              <a:rPr lang="en-GB" dirty="0" smtClean="0"/>
              <a:t>Farmers from 8 small farms used to meet monthly, taking turns to visit one another’s establishments. </a:t>
            </a:r>
          </a:p>
          <a:p>
            <a:r>
              <a:rPr lang="en-GB" dirty="0" smtClean="0"/>
              <a:t>Participants were provided with prior information including plans and stock lists.</a:t>
            </a:r>
          </a:p>
          <a:p>
            <a:r>
              <a:rPr lang="en-GB" dirty="0" smtClean="0"/>
              <a:t>On the day of the visit they toured the farm then had a discussion (led by an expert facilitator) about key issues arising and gave views on topics on which the host sought the group’s advice.</a:t>
            </a:r>
          </a:p>
          <a:p>
            <a:r>
              <a:rPr lang="en-GB" dirty="0" smtClean="0"/>
              <a:t>There was an evaluation session at the end of the day and the outcomes were documented.</a:t>
            </a:r>
            <a:endParaRPr lang="en-GB" dirty="0"/>
          </a:p>
        </p:txBody>
      </p:sp>
      <p:sp>
        <p:nvSpPr>
          <p:cNvPr id="4" name="TextBox 3"/>
          <p:cNvSpPr txBox="1"/>
          <p:nvPr/>
        </p:nvSpPr>
        <p:spPr>
          <a:xfrm>
            <a:off x="1043608" y="6372036"/>
            <a:ext cx="2556284" cy="369332"/>
          </a:xfrm>
          <a:prstGeom prst="rect">
            <a:avLst/>
          </a:prstGeom>
          <a:noFill/>
          <a:ln w="6350">
            <a:solidFill>
              <a:schemeClr val="tx1"/>
            </a:solidFill>
          </a:ln>
        </p:spPr>
        <p:txBody>
          <a:bodyPr wrap="square" rtlCol="0">
            <a:spAutoFit/>
          </a:bodyPr>
          <a:lstStyle/>
          <a:p>
            <a:r>
              <a:rPr lang="en-GB" sz="1800" dirty="0" err="1" smtClean="0"/>
              <a:t>Seb</a:t>
            </a:r>
            <a:r>
              <a:rPr lang="en-GB" sz="1800" dirty="0" smtClean="0"/>
              <a:t> </a:t>
            </a:r>
            <a:r>
              <a:rPr lang="en-GB" sz="1800" dirty="0" err="1" smtClean="0"/>
              <a:t>Schmoller’s</a:t>
            </a:r>
            <a:r>
              <a:rPr lang="en-GB" sz="1800" dirty="0" smtClean="0"/>
              <a:t> story</a:t>
            </a:r>
            <a:endParaRPr lang="en-GB" sz="18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Nicholas Kent (</a:t>
            </a:r>
            <a:r>
              <a:rPr lang="en-GB" dirty="0" err="1" smtClean="0"/>
              <a:t>Seb</a:t>
            </a:r>
            <a:r>
              <a:rPr lang="en-GB" dirty="0" smtClean="0"/>
              <a:t> </a:t>
            </a:r>
            <a:r>
              <a:rPr lang="en-GB" dirty="0" err="1" smtClean="0"/>
              <a:t>Schmoller’s</a:t>
            </a:r>
            <a:r>
              <a:rPr lang="en-GB" dirty="0" smtClean="0"/>
              <a:t> Great Uncle)</a:t>
            </a:r>
            <a:br>
              <a:rPr lang="en-GB" dirty="0" smtClean="0"/>
            </a:br>
            <a:r>
              <a:rPr lang="en-GB" dirty="0" smtClean="0"/>
              <a:t>6 June 2006</a:t>
            </a:r>
            <a:endParaRPr lang="en-GB" dirty="0"/>
          </a:p>
        </p:txBody>
      </p:sp>
      <p:sp>
        <p:nvSpPr>
          <p:cNvPr id="3" name="Content Placeholder 2"/>
          <p:cNvSpPr>
            <a:spLocks noGrp="1"/>
          </p:cNvSpPr>
          <p:nvPr>
            <p:ph idx="1"/>
          </p:nvPr>
        </p:nvSpPr>
        <p:spPr/>
        <p:txBody>
          <a:bodyPr/>
          <a:lstStyle/>
          <a:p>
            <a:r>
              <a:rPr lang="en-GB" i="1" dirty="0" smtClean="0"/>
              <a:t>Another point was the insistence that the meeting should be “with underpants removed” which means that you have to put all your cards on the table and hide nothing, and often we required the presence of the wife to sound out her views.</a:t>
            </a:r>
          </a:p>
          <a:p>
            <a:r>
              <a:rPr lang="en-GB" i="1" dirty="0" smtClean="0"/>
              <a:t>At the end of the meeting the leaders of the group reported on all their group recommendations and sometimes there emerged some truths or criticisms which were very painful, and this is what I think helped many to come to terms with reality. </a:t>
            </a:r>
            <a:endParaRPr lang="en-GB" i="1" dirty="0"/>
          </a:p>
        </p:txBody>
      </p:sp>
      <p:sp>
        <p:nvSpPr>
          <p:cNvPr id="4" name="TextBox 3"/>
          <p:cNvSpPr txBox="1"/>
          <p:nvPr/>
        </p:nvSpPr>
        <p:spPr>
          <a:xfrm>
            <a:off x="1043608" y="6372036"/>
            <a:ext cx="2556284" cy="369332"/>
          </a:xfrm>
          <a:prstGeom prst="rect">
            <a:avLst/>
          </a:prstGeom>
          <a:noFill/>
          <a:ln w="6350">
            <a:solidFill>
              <a:schemeClr val="tx1"/>
            </a:solidFill>
          </a:ln>
        </p:spPr>
        <p:txBody>
          <a:bodyPr wrap="square" rtlCol="0">
            <a:spAutoFit/>
          </a:bodyPr>
          <a:lstStyle/>
          <a:p>
            <a:r>
              <a:rPr lang="en-GB" sz="1800" dirty="0" err="1" smtClean="0"/>
              <a:t>Seb</a:t>
            </a:r>
            <a:r>
              <a:rPr lang="en-GB" sz="1800" dirty="0" smtClean="0"/>
              <a:t> </a:t>
            </a:r>
            <a:r>
              <a:rPr lang="en-GB" sz="1800" dirty="0" err="1" smtClean="0"/>
              <a:t>Schmoller’s</a:t>
            </a:r>
            <a:r>
              <a:rPr lang="en-GB" sz="1800" dirty="0" smtClean="0"/>
              <a:t> story</a:t>
            </a:r>
            <a:endParaRPr lang="en-GB" sz="18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Box 4"/>
          <p:cNvSpPr txBox="1">
            <a:spLocks noChangeArrowheads="1"/>
          </p:cNvSpPr>
          <p:nvPr/>
        </p:nvSpPr>
        <p:spPr bwMode="auto">
          <a:xfrm>
            <a:off x="2011363" y="4286250"/>
            <a:ext cx="5214937" cy="461963"/>
          </a:xfrm>
          <a:prstGeom prst="rect">
            <a:avLst/>
          </a:prstGeom>
          <a:noFill/>
          <a:ln w="9525">
            <a:noFill/>
            <a:miter lim="800000"/>
            <a:headEnd/>
            <a:tailEnd/>
          </a:ln>
        </p:spPr>
        <p:txBody>
          <a:bodyPr>
            <a:spAutoFit/>
          </a:bodyPr>
          <a:lstStyle/>
          <a:p>
            <a:pPr algn="ctr"/>
            <a:r>
              <a:rPr lang="en-GB" dirty="0"/>
              <a:t>http://</a:t>
            </a:r>
            <a:r>
              <a:rPr lang="en-GB" dirty="0" smtClean="0"/>
              <a:t>www.sharingpractice.ac.uk</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11973" y="2420888"/>
            <a:ext cx="1213716" cy="1213716"/>
          </a:xfrm>
          <a:prstGeom prst="rect">
            <a:avLst/>
          </a:prstGeom>
        </p:spPr>
      </p:pic>
      <p:sp>
        <p:nvSpPr>
          <p:cNvPr id="5" name="Title 4"/>
          <p:cNvSpPr>
            <a:spLocks noGrp="1"/>
          </p:cNvSpPr>
          <p:nvPr>
            <p:ph type="title"/>
          </p:nvPr>
        </p:nvSpPr>
        <p:spPr/>
        <p:txBody>
          <a:bodyPr/>
          <a:lstStyle/>
          <a:p>
            <a:r>
              <a:rPr lang="en-GB" dirty="0" smtClean="0"/>
              <a:t>Situated knowledge in teaching</a:t>
            </a:r>
            <a:endParaRPr lang="en-GB" dirty="0"/>
          </a:p>
        </p:txBody>
      </p:sp>
    </p:spTree>
    <p:extLst>
      <p:ext uri="{BB962C8B-B14F-4D97-AF65-F5344CB8AC3E}">
        <p14:creationId xmlns:p14="http://schemas.microsoft.com/office/powerpoint/2010/main" val="209638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Sharing Practice project</a:t>
            </a:r>
            <a:endParaRPr lang="en-GB" dirty="0"/>
          </a:p>
        </p:txBody>
      </p:sp>
      <p:sp>
        <p:nvSpPr>
          <p:cNvPr id="3" name="Content Placeholder 2"/>
          <p:cNvSpPr>
            <a:spLocks noGrp="1"/>
          </p:cNvSpPr>
          <p:nvPr>
            <p:ph idx="1"/>
          </p:nvPr>
        </p:nvSpPr>
        <p:spPr>
          <a:xfrm>
            <a:off x="684213" y="1484313"/>
            <a:ext cx="7632700" cy="3168823"/>
          </a:xfrm>
        </p:spPr>
        <p:txBody>
          <a:bodyPr/>
          <a:lstStyle/>
          <a:p>
            <a:r>
              <a:rPr lang="en-GB" dirty="0"/>
              <a:t>Sharing </a:t>
            </a:r>
            <a:r>
              <a:rPr lang="en-GB" dirty="0" smtClean="0"/>
              <a:t>Practice:</a:t>
            </a:r>
            <a:br>
              <a:rPr lang="en-GB" dirty="0" smtClean="0"/>
            </a:br>
            <a:r>
              <a:rPr lang="en-GB" dirty="0" smtClean="0"/>
              <a:t>How </a:t>
            </a:r>
            <a:r>
              <a:rPr lang="en-GB" dirty="0"/>
              <a:t>do educators discover “what </a:t>
            </a:r>
            <a:r>
              <a:rPr lang="en-GB" dirty="0" smtClean="0"/>
              <a:t>works”?</a:t>
            </a:r>
            <a:endParaRPr lang="en-GB" dirty="0"/>
          </a:p>
          <a:p>
            <a:r>
              <a:rPr lang="en-GB" dirty="0" smtClean="0"/>
              <a:t>Representing Practice:</a:t>
            </a:r>
            <a:br>
              <a:rPr lang="en-GB" dirty="0" smtClean="0"/>
            </a:br>
            <a:r>
              <a:rPr lang="en-GB" dirty="0" smtClean="0"/>
              <a:t>What </a:t>
            </a:r>
            <a:r>
              <a:rPr lang="en-GB" dirty="0"/>
              <a:t>is an appropriate representation of teaching practice?</a:t>
            </a:r>
          </a:p>
          <a:p>
            <a:r>
              <a:rPr lang="en-GB" dirty="0" smtClean="0"/>
              <a:t>Adopting Practice:</a:t>
            </a:r>
            <a:br>
              <a:rPr lang="en-GB" dirty="0" smtClean="0"/>
            </a:br>
            <a:r>
              <a:rPr lang="en-GB" dirty="0" smtClean="0"/>
              <a:t>How </a:t>
            </a:r>
            <a:r>
              <a:rPr lang="en-GB" dirty="0"/>
              <a:t>does educators’ practice change over time?</a:t>
            </a:r>
          </a:p>
        </p:txBody>
      </p:sp>
    </p:spTree>
    <p:extLst>
      <p:ext uri="{BB962C8B-B14F-4D97-AF65-F5344CB8AC3E}">
        <p14:creationId xmlns:p14="http://schemas.microsoft.com/office/powerpoint/2010/main" val="2414700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Characteristics of teacher knowledge</a:t>
            </a:r>
            <a:endParaRPr lang="en-GB" dirty="0"/>
          </a:p>
        </p:txBody>
      </p:sp>
      <p:sp>
        <p:nvSpPr>
          <p:cNvPr id="3" name="Content Placeholder 2"/>
          <p:cNvSpPr>
            <a:spLocks noGrp="1"/>
          </p:cNvSpPr>
          <p:nvPr>
            <p:ph idx="1"/>
          </p:nvPr>
        </p:nvSpPr>
        <p:spPr/>
        <p:txBody>
          <a:bodyPr>
            <a:normAutofit lnSpcReduction="10000"/>
          </a:bodyPr>
          <a:lstStyle/>
          <a:p>
            <a:r>
              <a:rPr lang="en-GB" dirty="0"/>
              <a:t>“People think of good and bad teachers as engaged in the same activity, as if education was a substance, and that bad teachers supply a little of the substance, and good teachers supply a lot.” </a:t>
            </a:r>
            <a:endParaRPr lang="en-GB" dirty="0" smtClean="0"/>
          </a:p>
          <a:p>
            <a:pPr lvl="1"/>
            <a:endParaRPr lang="en-GB" dirty="0" smtClean="0"/>
          </a:p>
          <a:p>
            <a:pPr lvl="1"/>
            <a:endParaRPr lang="en-GB" dirty="0"/>
          </a:p>
          <a:p>
            <a:pPr lvl="1"/>
            <a:endParaRPr lang="en-GB" dirty="0" smtClean="0"/>
          </a:p>
          <a:p>
            <a:pPr lvl="1"/>
            <a:endParaRPr lang="en-GB" dirty="0"/>
          </a:p>
          <a:p>
            <a:pPr lvl="1"/>
            <a:endParaRPr lang="en-GB" dirty="0" smtClean="0"/>
          </a:p>
          <a:p>
            <a:pPr lvl="1"/>
            <a:endParaRPr lang="en-GB" dirty="0"/>
          </a:p>
          <a:p>
            <a:pPr lvl="1"/>
            <a:endParaRPr lang="en-GB" dirty="0" smtClean="0"/>
          </a:p>
          <a:p>
            <a:pPr lvl="1"/>
            <a:endParaRPr lang="en-GB" dirty="0"/>
          </a:p>
          <a:p>
            <a:pPr lvl="1"/>
            <a:endParaRPr lang="en-GB" dirty="0" smtClean="0"/>
          </a:p>
          <a:p>
            <a:pPr lvl="1"/>
            <a:endParaRPr lang="en-GB" dirty="0"/>
          </a:p>
          <a:p>
            <a:pPr marL="534987" lvl="1" indent="0" algn="r">
              <a:buNone/>
            </a:pPr>
            <a:r>
              <a:rPr lang="en-GB" dirty="0" smtClean="0"/>
              <a:t>Keith </a:t>
            </a:r>
            <a:r>
              <a:rPr lang="en-GB" dirty="0" err="1" smtClean="0"/>
              <a:t>Johnstone</a:t>
            </a:r>
            <a:endParaRPr lang="en-GB" dirty="0" smtClean="0"/>
          </a:p>
        </p:txBody>
      </p:sp>
    </p:spTree>
    <p:extLst>
      <p:ext uri="{BB962C8B-B14F-4D97-AF65-F5344CB8AC3E}">
        <p14:creationId xmlns:p14="http://schemas.microsoft.com/office/powerpoint/2010/main" val="122157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683890" y="1484313"/>
            <a:ext cx="7632700" cy="4897437"/>
          </a:xfrm>
        </p:spPr>
        <p:txBody>
          <a:bodyPr/>
          <a:lstStyle/>
          <a:p>
            <a:pPr eaLnBrk="1" hangingPunct="1"/>
            <a:r>
              <a:rPr lang="en-GB" sz="1800" b="1" dirty="0" smtClean="0"/>
              <a:t>content knowledge</a:t>
            </a:r>
            <a:r>
              <a:rPr lang="en-GB" sz="1800" dirty="0" smtClean="0"/>
              <a:t>.</a:t>
            </a:r>
          </a:p>
          <a:p>
            <a:pPr eaLnBrk="1" hangingPunct="1"/>
            <a:r>
              <a:rPr lang="en-GB" sz="1800" b="1" dirty="0" smtClean="0"/>
              <a:t>general pedagogical knowledge</a:t>
            </a:r>
            <a:r>
              <a:rPr lang="en-GB" sz="1800" dirty="0" smtClean="0"/>
              <a:t>, with special reference to those broad principles and strategies of classroom management and organisation that appear to transcend subject matter. </a:t>
            </a:r>
          </a:p>
          <a:p>
            <a:pPr eaLnBrk="1" hangingPunct="1"/>
            <a:r>
              <a:rPr lang="en-GB" sz="1800" b="1" dirty="0" smtClean="0"/>
              <a:t>curriculum knowledge</a:t>
            </a:r>
            <a:r>
              <a:rPr lang="en-GB" sz="1800" dirty="0" smtClean="0"/>
              <a:t>, with particular grasp of the materials and programmes that serve as ‘tools of the trade’ for teachers. </a:t>
            </a:r>
          </a:p>
          <a:p>
            <a:pPr eaLnBrk="1" hangingPunct="1"/>
            <a:r>
              <a:rPr lang="en-GB" sz="1800" b="1" dirty="0" smtClean="0"/>
              <a:t>pedagogical content knowledge</a:t>
            </a:r>
            <a:r>
              <a:rPr lang="en-GB" sz="1800" dirty="0" smtClean="0"/>
              <a:t>, that special amalgam of content and pedagogy that is uniquely the province of teachers, their own special form of professional understanding. </a:t>
            </a:r>
          </a:p>
          <a:p>
            <a:pPr eaLnBrk="1" hangingPunct="1"/>
            <a:r>
              <a:rPr lang="en-GB" sz="1800" b="1" dirty="0" smtClean="0"/>
              <a:t>knowledge of learners </a:t>
            </a:r>
            <a:r>
              <a:rPr lang="en-GB" sz="1800" dirty="0" smtClean="0"/>
              <a:t>and their characteristics. </a:t>
            </a:r>
          </a:p>
          <a:p>
            <a:pPr eaLnBrk="1" hangingPunct="1"/>
            <a:r>
              <a:rPr lang="en-GB" sz="1800" b="1" dirty="0" smtClean="0"/>
              <a:t>knowledge of educational contexts</a:t>
            </a:r>
            <a:r>
              <a:rPr lang="en-GB" sz="1800" dirty="0" smtClean="0"/>
              <a:t>, ranging from the workings of the group or classroom, the governance and financing of school districts, to the character of communities and cultures. </a:t>
            </a:r>
          </a:p>
          <a:p>
            <a:pPr eaLnBrk="1" hangingPunct="1"/>
            <a:r>
              <a:rPr lang="en-GB" sz="1800" b="1" dirty="0" smtClean="0"/>
              <a:t>knowledge of educational ends, purposes and values</a:t>
            </a:r>
            <a:r>
              <a:rPr lang="en-GB" sz="1800" dirty="0" smtClean="0"/>
              <a:t>, and their philosophical and historical grounds.</a:t>
            </a:r>
          </a:p>
          <a:p>
            <a:pPr eaLnBrk="1" hangingPunct="1"/>
            <a:endParaRPr lang="en-GB" dirty="0" smtClean="0"/>
          </a:p>
        </p:txBody>
      </p:sp>
      <p:sp>
        <p:nvSpPr>
          <p:cNvPr id="11267" name="Title 4"/>
          <p:cNvSpPr>
            <a:spLocks noGrp="1"/>
          </p:cNvSpPr>
          <p:nvPr>
            <p:ph type="title"/>
          </p:nvPr>
        </p:nvSpPr>
        <p:spPr/>
        <p:txBody>
          <a:bodyPr/>
          <a:lstStyle/>
          <a:p>
            <a:pPr eaLnBrk="1" hangingPunct="1"/>
            <a:r>
              <a:rPr lang="en-GB" dirty="0" smtClean="0"/>
              <a:t>Teaching competence: Lee Shulman</a:t>
            </a:r>
          </a:p>
        </p:txBody>
      </p:sp>
    </p:spTree>
    <p:extLst>
      <p:ext uri="{BB962C8B-B14F-4D97-AF65-F5344CB8AC3E}">
        <p14:creationId xmlns:p14="http://schemas.microsoft.com/office/powerpoint/2010/main" val="20225128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Situated knowledge in teaching</a:t>
            </a:r>
            <a:endParaRPr lang="en-GB" dirty="0"/>
          </a:p>
        </p:txBody>
      </p:sp>
      <p:sp>
        <p:nvSpPr>
          <p:cNvPr id="3" name="Content Placeholder 2"/>
          <p:cNvSpPr>
            <a:spLocks noGrp="1"/>
          </p:cNvSpPr>
          <p:nvPr>
            <p:ph idx="1"/>
          </p:nvPr>
        </p:nvSpPr>
        <p:spPr/>
        <p:txBody>
          <a:bodyPr/>
          <a:lstStyle/>
          <a:p>
            <a:r>
              <a:rPr lang="en-GB" dirty="0" smtClean="0"/>
              <a:t>“Actually</a:t>
            </a:r>
            <a:r>
              <a:rPr lang="en-GB" dirty="0"/>
              <a:t>, I don’t know how others teach sorting, you, or my colleagues. That is a bit shocking. I don’t know how other people teach something as fundamental as sorting. I know what the algorithm </a:t>
            </a:r>
            <a:r>
              <a:rPr lang="en-GB" dirty="0" smtClean="0"/>
              <a:t>is. </a:t>
            </a:r>
            <a:r>
              <a:rPr lang="en-GB" dirty="0"/>
              <a:t>A</a:t>
            </a:r>
            <a:r>
              <a:rPr lang="en-GB" dirty="0" smtClean="0"/>
              <a:t>nd </a:t>
            </a:r>
            <a:r>
              <a:rPr lang="en-GB" dirty="0"/>
              <a:t>the </a:t>
            </a:r>
            <a:r>
              <a:rPr lang="en-GB" dirty="0" smtClean="0"/>
              <a:t>textbooks. </a:t>
            </a:r>
            <a:r>
              <a:rPr lang="en-GB" dirty="0"/>
              <a:t>B</a:t>
            </a:r>
            <a:r>
              <a:rPr lang="en-GB" dirty="0" smtClean="0"/>
              <a:t>ut </a:t>
            </a:r>
            <a:r>
              <a:rPr lang="en-GB" dirty="0"/>
              <a:t>how do others get students through </a:t>
            </a:r>
            <a:r>
              <a:rPr lang="en-GB" dirty="0" smtClean="0"/>
              <a:t>that?” (SP9)</a:t>
            </a:r>
            <a:endParaRPr lang="en-GB" dirty="0"/>
          </a:p>
        </p:txBody>
      </p:sp>
    </p:spTree>
    <p:extLst>
      <p:ext uri="{BB962C8B-B14F-4D97-AF65-F5344CB8AC3E}">
        <p14:creationId xmlns:p14="http://schemas.microsoft.com/office/powerpoint/2010/main" val="12149071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 what can we do?</a:t>
            </a:r>
            <a:endParaRPr lang="en-GB" dirty="0"/>
          </a:p>
        </p:txBody>
      </p:sp>
      <p:sp>
        <p:nvSpPr>
          <p:cNvPr id="3" name="Content Placeholder 2"/>
          <p:cNvSpPr>
            <a:spLocks noGrp="1"/>
          </p:cNvSpPr>
          <p:nvPr>
            <p:ph idx="1"/>
          </p:nvPr>
        </p:nvSpPr>
        <p:spPr/>
        <p:txBody>
          <a:bodyPr/>
          <a:lstStyle/>
          <a:p>
            <a:r>
              <a:rPr lang="en-GB" dirty="0" smtClean="0"/>
              <a:t>What would it mean for us to have a forum – a community – that allowed us to purposefully reflect on teaching as itself? </a:t>
            </a:r>
          </a:p>
          <a:p>
            <a:r>
              <a:rPr lang="en-GB" dirty="0" smtClean="0"/>
              <a:t>That did not try to make teaching into something else, and did not document it in a </a:t>
            </a:r>
            <a:r>
              <a:rPr lang="en-GB" dirty="0" err="1" smtClean="0"/>
              <a:t>decontextualised</a:t>
            </a:r>
            <a:r>
              <a:rPr lang="en-GB" dirty="0" smtClean="0"/>
              <a:t>, abstract way (writing a paper is a </a:t>
            </a:r>
            <a:r>
              <a:rPr lang="en-GB" i="1" dirty="0" smtClean="0"/>
              <a:t>terrible</a:t>
            </a:r>
            <a:r>
              <a:rPr lang="en-GB" b="1" i="1" dirty="0" smtClean="0"/>
              <a:t> </a:t>
            </a:r>
            <a:r>
              <a:rPr lang="en-GB" dirty="0" smtClean="0"/>
              <a:t>way to represent teaching).</a:t>
            </a:r>
          </a:p>
          <a:p>
            <a:r>
              <a:rPr lang="en-GB" dirty="0" smtClean="0"/>
              <a:t>What would that look like?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04_D_C.TIF"/>
          <p:cNvPicPr>
            <a:picLocks noChangeAspect="1"/>
          </p:cNvPicPr>
          <p:nvPr/>
        </p:nvPicPr>
        <p:blipFill>
          <a:blip r:embed="rId2" cstate="print"/>
          <a:srcRect/>
          <a:stretch>
            <a:fillRect/>
          </a:stretch>
        </p:blipFill>
        <p:spPr bwMode="auto">
          <a:xfrm>
            <a:off x="1236663" y="1857375"/>
            <a:ext cx="6764337" cy="1790700"/>
          </a:xfrm>
          <a:prstGeom prst="rect">
            <a:avLst/>
          </a:prstGeom>
          <a:noFill/>
          <a:ln w="9525">
            <a:noFill/>
            <a:miter lim="800000"/>
            <a:headEnd/>
            <a:tailEnd/>
          </a:ln>
        </p:spPr>
      </p:pic>
      <p:sp>
        <p:nvSpPr>
          <p:cNvPr id="47107" name="TextBox 4"/>
          <p:cNvSpPr txBox="1">
            <a:spLocks noChangeArrowheads="1"/>
          </p:cNvSpPr>
          <p:nvPr/>
        </p:nvSpPr>
        <p:spPr bwMode="auto">
          <a:xfrm>
            <a:off x="2011363" y="4286250"/>
            <a:ext cx="5214937" cy="461963"/>
          </a:xfrm>
          <a:prstGeom prst="rect">
            <a:avLst/>
          </a:prstGeom>
          <a:noFill/>
          <a:ln w="9525">
            <a:noFill/>
            <a:miter lim="800000"/>
            <a:headEnd/>
            <a:tailEnd/>
          </a:ln>
        </p:spPr>
        <p:txBody>
          <a:bodyPr>
            <a:spAutoFit/>
          </a:bodyPr>
          <a:lstStyle/>
          <a:p>
            <a:pPr algn="ctr"/>
            <a:r>
              <a:rPr lang="en-GB"/>
              <a:t>http://www.disciplinarycommons.org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GB" i="1" smtClean="0"/>
              <a:t>Disciplinary Commons</a:t>
            </a:r>
            <a:r>
              <a:rPr lang="en-GB" smtClean="0"/>
              <a:t>: Aims</a:t>
            </a:r>
          </a:p>
        </p:txBody>
      </p:sp>
      <p:sp>
        <p:nvSpPr>
          <p:cNvPr id="52227" name="Rectangle 3"/>
          <p:cNvSpPr>
            <a:spLocks noGrp="1" noChangeArrowheads="1"/>
          </p:cNvSpPr>
          <p:nvPr>
            <p:ph type="body" idx="1"/>
          </p:nvPr>
        </p:nvSpPr>
        <p:spPr/>
        <p:txBody>
          <a:bodyPr/>
          <a:lstStyle/>
          <a:p>
            <a:pPr eaLnBrk="1" hangingPunct="1"/>
            <a:r>
              <a:rPr lang="en-US" dirty="0" smtClean="0"/>
              <a:t>To document and share knowledge about teaching and student learning.</a:t>
            </a:r>
          </a:p>
          <a:p>
            <a:pPr eaLnBrk="1" hangingPunct="1"/>
            <a:r>
              <a:rPr lang="en-US" dirty="0" smtClean="0"/>
              <a:t>To establish practices for the scholarship of teaching by making it </a:t>
            </a:r>
            <a:r>
              <a:rPr lang="en-US" i="1" dirty="0" smtClean="0"/>
              <a:t>public</a:t>
            </a:r>
            <a:r>
              <a:rPr lang="en-US" dirty="0" smtClean="0"/>
              <a:t>, </a:t>
            </a:r>
            <a:r>
              <a:rPr lang="en-US" i="1" dirty="0" smtClean="0"/>
              <a:t>peer-reviewed</a:t>
            </a:r>
            <a:r>
              <a:rPr lang="en-US" dirty="0" smtClean="0"/>
              <a:t>, and amenable for </a:t>
            </a:r>
            <a:r>
              <a:rPr lang="en-US" i="1" dirty="0" smtClean="0"/>
              <a:t>future use and development</a:t>
            </a:r>
            <a:r>
              <a:rPr lang="en-US" dirty="0" smtClean="0"/>
              <a:t> by other educators: creating a teaching-appropriate document of practice equivalent to the research-appropriate journal paper.</a:t>
            </a:r>
          </a:p>
          <a:p>
            <a:pPr eaLnBrk="1" hangingPunct="1"/>
            <a:endParaRPr lang="en-GB"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n-GB" i="1" smtClean="0"/>
              <a:t>Disciplinary Commons</a:t>
            </a:r>
            <a:r>
              <a:rPr lang="en-GB" smtClean="0"/>
              <a:t>: Structure</a:t>
            </a:r>
          </a:p>
        </p:txBody>
      </p:sp>
      <p:sp>
        <p:nvSpPr>
          <p:cNvPr id="53251" name="Rectangle 3"/>
          <p:cNvSpPr>
            <a:spLocks noGrp="1" noChangeArrowheads="1"/>
          </p:cNvSpPr>
          <p:nvPr>
            <p:ph type="body" idx="1"/>
          </p:nvPr>
        </p:nvSpPr>
        <p:spPr/>
        <p:txBody>
          <a:bodyPr/>
          <a:lstStyle/>
          <a:p>
            <a:pPr eaLnBrk="1" hangingPunct="1"/>
            <a:r>
              <a:rPr lang="en-US" dirty="0" smtClean="0"/>
              <a:t>A </a:t>
            </a:r>
            <a:r>
              <a:rPr lang="en-US" i="1" dirty="0" smtClean="0"/>
              <a:t>Commons </a:t>
            </a:r>
            <a:r>
              <a:rPr lang="en-US" dirty="0" smtClean="0"/>
              <a:t>is constituted from 10-20 educators sharing the same disciplinary background, teaching the same subject – sometimes the same module – in different institutions.</a:t>
            </a:r>
          </a:p>
          <a:p>
            <a:pPr eaLnBrk="1" hangingPunct="1"/>
            <a:r>
              <a:rPr lang="en-US" dirty="0" smtClean="0"/>
              <a:t>Meet monthly throughout an academic year.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lstStyle/>
          <a:p>
            <a:r>
              <a:rPr lang="en-GB" i="1" dirty="0"/>
              <a:t>Disciplinary </a:t>
            </a:r>
            <a:r>
              <a:rPr lang="en-GB" i="1" dirty="0" smtClean="0"/>
              <a:t>Commons</a:t>
            </a:r>
            <a:endParaRPr lang="en-US" dirty="0"/>
          </a:p>
        </p:txBody>
      </p:sp>
      <p:sp>
        <p:nvSpPr>
          <p:cNvPr id="563203" name="Rectangle 3"/>
          <p:cNvSpPr>
            <a:spLocks noGrp="1" noChangeArrowheads="1"/>
          </p:cNvSpPr>
          <p:nvPr>
            <p:ph idx="1"/>
          </p:nvPr>
        </p:nvSpPr>
        <p:spPr/>
        <p:txBody>
          <a:bodyPr/>
          <a:lstStyle/>
          <a:p>
            <a:r>
              <a:rPr lang="en-GB" dirty="0" smtClean="0"/>
              <a:t>A </a:t>
            </a:r>
            <a:r>
              <a:rPr lang="en-GB" i="1" dirty="0" smtClean="0"/>
              <a:t>Disciplinary Commons </a:t>
            </a:r>
            <a:r>
              <a:rPr lang="en-GB" dirty="0" smtClean="0"/>
              <a:t>affords two benefits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lstStyle/>
          <a:p>
            <a:r>
              <a:rPr lang="en-GB" i="1" dirty="0"/>
              <a:t>Disciplinary </a:t>
            </a:r>
            <a:r>
              <a:rPr lang="en-GB" i="1" dirty="0" smtClean="0"/>
              <a:t>Commons</a:t>
            </a:r>
            <a:endParaRPr lang="en-US" dirty="0"/>
          </a:p>
        </p:txBody>
      </p:sp>
      <p:sp>
        <p:nvSpPr>
          <p:cNvPr id="563203" name="Rectangle 3"/>
          <p:cNvSpPr>
            <a:spLocks noGrp="1" noChangeArrowheads="1"/>
          </p:cNvSpPr>
          <p:nvPr>
            <p:ph idx="1"/>
          </p:nvPr>
        </p:nvSpPr>
        <p:spPr/>
        <p:txBody>
          <a:bodyPr/>
          <a:lstStyle/>
          <a:p>
            <a:r>
              <a:rPr lang="en-GB" dirty="0" smtClean="0"/>
              <a:t>A </a:t>
            </a:r>
            <a:r>
              <a:rPr lang="en-GB" i="1" dirty="0" smtClean="0"/>
              <a:t>Disciplinary Commons </a:t>
            </a:r>
            <a:r>
              <a:rPr lang="en-GB" dirty="0" smtClean="0"/>
              <a:t>affords two benefits, participation and reification</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p:txBody>
          <a:bodyPr/>
          <a:lstStyle/>
          <a:p>
            <a:r>
              <a:rPr lang="en-GB" i="1" dirty="0"/>
              <a:t>Disciplinary </a:t>
            </a:r>
            <a:r>
              <a:rPr lang="en-GB" i="1" dirty="0" smtClean="0"/>
              <a:t>Commons</a:t>
            </a:r>
            <a:r>
              <a:rPr lang="en-GB" dirty="0" smtClean="0"/>
              <a:t>: Participation</a:t>
            </a:r>
            <a:endParaRPr lang="en-US" dirty="0"/>
          </a:p>
        </p:txBody>
      </p:sp>
      <p:sp>
        <p:nvSpPr>
          <p:cNvPr id="563203" name="Rectangle 3"/>
          <p:cNvSpPr>
            <a:spLocks noGrp="1" noChangeArrowheads="1"/>
          </p:cNvSpPr>
          <p:nvPr>
            <p:ph idx="1"/>
          </p:nvPr>
        </p:nvSpPr>
        <p:spPr/>
        <p:txBody>
          <a:bodyPr/>
          <a:lstStyle/>
          <a:p>
            <a:r>
              <a:rPr lang="en-GB" dirty="0" smtClean="0"/>
              <a:t>In meetings we </a:t>
            </a:r>
            <a:r>
              <a:rPr lang="en-GB" dirty="0"/>
              <a:t>reflect, we share.  We observe, we review.</a:t>
            </a:r>
          </a:p>
          <a:p>
            <a:r>
              <a:rPr lang="en-GB" dirty="0"/>
              <a:t>We have the deep and meaty discussions about the </a:t>
            </a:r>
            <a:r>
              <a:rPr lang="en-GB" dirty="0" err="1"/>
              <a:t>minutae</a:t>
            </a:r>
            <a:r>
              <a:rPr lang="en-GB" dirty="0"/>
              <a:t> of our practice</a:t>
            </a:r>
            <a:r>
              <a:rPr lang="en-GB" dirty="0" smtClean="0"/>
              <a:t>.</a:t>
            </a:r>
          </a:p>
          <a:p>
            <a:r>
              <a:rPr lang="en-GB" dirty="0" smtClean="0"/>
              <a:t>And – although with our underpants on – these discussions are often of a particular kind.</a:t>
            </a:r>
          </a:p>
          <a:p>
            <a:r>
              <a:rPr lang="en-GB" dirty="0" smtClean="0"/>
              <a:t>For, like farming, to be successful, teaching also</a:t>
            </a:r>
            <a:br>
              <a:rPr lang="en-GB" dirty="0" smtClean="0"/>
            </a:br>
            <a:r>
              <a:rPr lang="en-GB" dirty="0" smtClean="0"/>
              <a:t>“ ... requires an enormous amount of tacit knowledge, and understanding about how to make things work in a co-ordinated way, and success has a long time frame.”</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Let me tell you about Bob and Alice</a:t>
            </a:r>
            <a:br>
              <a:rPr lang="en-GB" dirty="0" smtClean="0"/>
            </a:br>
            <a:r>
              <a:rPr lang="en-GB" sz="1600" dirty="0" smtClean="0"/>
              <a:t>(not their real names)</a:t>
            </a:r>
            <a:endParaRPr lang="en-GB" sz="1600" dirty="0"/>
          </a:p>
        </p:txBody>
      </p:sp>
      <p:sp>
        <p:nvSpPr>
          <p:cNvPr id="3" name="Content Placeholder 2"/>
          <p:cNvSpPr>
            <a:spLocks noGrp="1"/>
          </p:cNvSpPr>
          <p:nvPr>
            <p:ph idx="1"/>
          </p:nvPr>
        </p:nvSpPr>
        <p:spPr/>
        <p:txBody>
          <a:bodyPr/>
          <a:lstStyle/>
          <a:p>
            <a:r>
              <a:rPr lang="en-GB" dirty="0" smtClean="0"/>
              <a:t>An early activity in Alice’s intro course is to have students use </a:t>
            </a:r>
            <a:r>
              <a:rPr lang="en-GB" dirty="0" err="1" smtClean="0"/>
              <a:t>pseudocode</a:t>
            </a:r>
            <a:r>
              <a:rPr lang="en-GB" dirty="0" smtClean="0"/>
              <a:t> and flowcharts to describe how to select the second largest element of a list.</a:t>
            </a:r>
          </a:p>
          <a:p>
            <a:r>
              <a:rPr lang="en-GB" dirty="0" smtClean="0"/>
              <a:t>Alice: “This section seems really </a:t>
            </a:r>
            <a:r>
              <a:rPr lang="en-GB" dirty="0" err="1" smtClean="0"/>
              <a:t>really</a:t>
            </a:r>
            <a:r>
              <a:rPr lang="en-GB" dirty="0" smtClean="0"/>
              <a:t> hard for students”</a:t>
            </a:r>
          </a:p>
          <a:p>
            <a:r>
              <a:rPr lang="en-GB" dirty="0" smtClean="0"/>
              <a:t>Bob: </a:t>
            </a:r>
            <a:r>
              <a:rPr lang="en-GB" i="1" dirty="0" smtClean="0"/>
              <a:t>I mentioned that I  thought the logic was quite challenging for students as a first time exposure to selection.  I asked her why such nested logic (2 levels for "largest", 3 levels of "2nd largest"), when she teaches selection several weeks later.  I asked "what is the point".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Characteristics of teacher knowledge</a:t>
            </a:r>
            <a:endParaRPr lang="en-GB" dirty="0"/>
          </a:p>
        </p:txBody>
      </p:sp>
      <p:sp>
        <p:nvSpPr>
          <p:cNvPr id="3" name="Content Placeholder 2"/>
          <p:cNvSpPr>
            <a:spLocks noGrp="1"/>
          </p:cNvSpPr>
          <p:nvPr>
            <p:ph idx="1"/>
          </p:nvPr>
        </p:nvSpPr>
        <p:spPr/>
        <p:txBody>
          <a:bodyPr/>
          <a:lstStyle/>
          <a:p>
            <a:r>
              <a:rPr lang="en-GB" dirty="0"/>
              <a:t>Teacher’s knowledge is contingent and </a:t>
            </a:r>
            <a:r>
              <a:rPr lang="en-GB" i="1" dirty="0"/>
              <a:t>situated. </a:t>
            </a:r>
            <a:r>
              <a:rPr lang="en-GB" dirty="0"/>
              <a:t>It relates to this subject, this classroom, these students. </a:t>
            </a:r>
          </a:p>
          <a:p>
            <a:r>
              <a:rPr lang="en-GB" dirty="0"/>
              <a:t>It is </a:t>
            </a:r>
            <a:r>
              <a:rPr lang="en-GB" i="1" dirty="0"/>
              <a:t>embodied</a:t>
            </a:r>
            <a:r>
              <a:rPr lang="en-GB" dirty="0"/>
              <a:t>. It belongs to individuals, and is constituted from their experiences, beliefs, skills and knowledge.</a:t>
            </a:r>
          </a:p>
          <a:p>
            <a:r>
              <a:rPr lang="en-GB" dirty="0"/>
              <a:t>It is often also tacit. “That’s the way we do things here” or “I do it like that because that’s what works</a:t>
            </a:r>
            <a:r>
              <a:rPr lang="en-GB" dirty="0" smtClean="0"/>
              <a:t>”.</a:t>
            </a:r>
            <a:endParaRPr lang="en-GB" dirty="0"/>
          </a:p>
        </p:txBody>
      </p:sp>
    </p:spTree>
    <p:extLst>
      <p:ext uri="{BB962C8B-B14F-4D97-AF65-F5344CB8AC3E}">
        <p14:creationId xmlns:p14="http://schemas.microsoft.com/office/powerpoint/2010/main" val="24291824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“the tools” – </a:t>
            </a:r>
            <a:r>
              <a:rPr lang="en-GB" dirty="0" err="1" smtClean="0"/>
              <a:t>pseudocode</a:t>
            </a:r>
            <a:r>
              <a:rPr lang="en-GB" dirty="0" smtClean="0"/>
              <a:t> &amp; flowcharts</a:t>
            </a:r>
            <a:endParaRPr lang="en-GB" dirty="0"/>
          </a:p>
        </p:txBody>
      </p:sp>
      <p:sp>
        <p:nvSpPr>
          <p:cNvPr id="3" name="Content Placeholder 2"/>
          <p:cNvSpPr>
            <a:spLocks noGrp="1"/>
          </p:cNvSpPr>
          <p:nvPr>
            <p:ph idx="4294967295"/>
          </p:nvPr>
        </p:nvSpPr>
        <p:spPr>
          <a:xfrm>
            <a:off x="683716" y="1484313"/>
            <a:ext cx="7632700" cy="4897437"/>
          </a:xfrm>
        </p:spPr>
        <p:txBody>
          <a:bodyPr/>
          <a:lstStyle/>
          <a:p>
            <a:r>
              <a:rPr lang="en-GB" i="1" dirty="0" smtClean="0"/>
              <a:t>I suggested that she might want to have students use </a:t>
            </a:r>
            <a:r>
              <a:rPr lang="en-GB" i="1" dirty="0" err="1" smtClean="0"/>
              <a:t>manipulatives</a:t>
            </a:r>
            <a:r>
              <a:rPr lang="en-GB" i="1" dirty="0" smtClean="0"/>
              <a:t>, say, cards with numbers on them.  I said, here is how to use them the wrong way.  </a:t>
            </a:r>
            <a:endParaRPr lang="en-GB" i="1" dirty="0"/>
          </a:p>
        </p:txBody>
      </p:sp>
      <p:grpSp>
        <p:nvGrpSpPr>
          <p:cNvPr id="10" name="Group 9"/>
          <p:cNvGrpSpPr/>
          <p:nvPr/>
        </p:nvGrpSpPr>
        <p:grpSpPr>
          <a:xfrm>
            <a:off x="1115616" y="3609020"/>
            <a:ext cx="6480720" cy="2520280"/>
            <a:chOff x="1115616" y="3609020"/>
            <a:chExt cx="6480720" cy="2520280"/>
          </a:xfrm>
        </p:grpSpPr>
        <p:grpSp>
          <p:nvGrpSpPr>
            <p:cNvPr id="11" name="Group 10"/>
            <p:cNvGrpSpPr/>
            <p:nvPr/>
          </p:nvGrpSpPr>
          <p:grpSpPr>
            <a:xfrm>
              <a:off x="1115616" y="3609020"/>
              <a:ext cx="1584176" cy="2520280"/>
              <a:chOff x="1115616" y="3609020"/>
              <a:chExt cx="1584176" cy="2520280"/>
            </a:xfrm>
          </p:grpSpPr>
          <p:sp>
            <p:nvSpPr>
              <p:cNvPr id="4" name="Rounded Rectangle 3"/>
              <p:cNvSpPr/>
              <p:nvPr/>
            </p:nvSpPr>
            <p:spPr bwMode="auto">
              <a:xfrm>
                <a:off x="1115616"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7" name="TextBox 6"/>
              <p:cNvSpPr txBox="1"/>
              <p:nvPr/>
            </p:nvSpPr>
            <p:spPr>
              <a:xfrm>
                <a:off x="1295636" y="4113076"/>
                <a:ext cx="1224136" cy="1569660"/>
              </a:xfrm>
              <a:prstGeom prst="rect">
                <a:avLst/>
              </a:prstGeom>
              <a:noFill/>
            </p:spPr>
            <p:txBody>
              <a:bodyPr wrap="square" rtlCol="0">
                <a:spAutoFit/>
              </a:bodyPr>
              <a:lstStyle/>
              <a:p>
                <a:pPr algn="ctr"/>
                <a:r>
                  <a:rPr lang="en-GB" sz="9600" dirty="0" smtClean="0"/>
                  <a:t>9</a:t>
                </a:r>
                <a:endParaRPr lang="en-GB" sz="9600" dirty="0"/>
              </a:p>
            </p:txBody>
          </p:sp>
        </p:grpSp>
        <p:grpSp>
          <p:nvGrpSpPr>
            <p:cNvPr id="12" name="Group 11"/>
            <p:cNvGrpSpPr/>
            <p:nvPr/>
          </p:nvGrpSpPr>
          <p:grpSpPr>
            <a:xfrm>
              <a:off x="3563888" y="3609020"/>
              <a:ext cx="1584176" cy="2520280"/>
              <a:chOff x="3563888" y="3609020"/>
              <a:chExt cx="1584176" cy="2520280"/>
            </a:xfrm>
          </p:grpSpPr>
          <p:sp>
            <p:nvSpPr>
              <p:cNvPr id="5" name="Rounded Rectangle 4"/>
              <p:cNvSpPr/>
              <p:nvPr/>
            </p:nvSpPr>
            <p:spPr bwMode="auto">
              <a:xfrm>
                <a:off x="3563888"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8" name="TextBox 7"/>
              <p:cNvSpPr txBox="1"/>
              <p:nvPr/>
            </p:nvSpPr>
            <p:spPr>
              <a:xfrm>
                <a:off x="3599892" y="4113076"/>
                <a:ext cx="1512168" cy="1569660"/>
              </a:xfrm>
              <a:prstGeom prst="rect">
                <a:avLst/>
              </a:prstGeom>
              <a:noFill/>
            </p:spPr>
            <p:txBody>
              <a:bodyPr wrap="square" rtlCol="0">
                <a:spAutoFit/>
              </a:bodyPr>
              <a:lstStyle/>
              <a:p>
                <a:pPr algn="ctr"/>
                <a:r>
                  <a:rPr lang="en-GB" sz="9600" dirty="0" smtClean="0"/>
                  <a:t>11</a:t>
                </a:r>
                <a:endParaRPr lang="en-GB" sz="9600" dirty="0"/>
              </a:p>
            </p:txBody>
          </p:sp>
        </p:grpSp>
        <p:grpSp>
          <p:nvGrpSpPr>
            <p:cNvPr id="13" name="Group 12"/>
            <p:cNvGrpSpPr/>
            <p:nvPr/>
          </p:nvGrpSpPr>
          <p:grpSpPr>
            <a:xfrm>
              <a:off x="6012160" y="3609020"/>
              <a:ext cx="1584176" cy="2520280"/>
              <a:chOff x="6012160" y="3609020"/>
              <a:chExt cx="1584176" cy="2520280"/>
            </a:xfrm>
          </p:grpSpPr>
          <p:sp>
            <p:nvSpPr>
              <p:cNvPr id="6" name="Rounded Rectangle 5"/>
              <p:cNvSpPr/>
              <p:nvPr/>
            </p:nvSpPr>
            <p:spPr bwMode="auto">
              <a:xfrm>
                <a:off x="6012160"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9" name="TextBox 8"/>
              <p:cNvSpPr txBox="1"/>
              <p:nvPr/>
            </p:nvSpPr>
            <p:spPr>
              <a:xfrm>
                <a:off x="6048164" y="4113076"/>
                <a:ext cx="1512168" cy="1569660"/>
              </a:xfrm>
              <a:prstGeom prst="rect">
                <a:avLst/>
              </a:prstGeom>
              <a:noFill/>
            </p:spPr>
            <p:txBody>
              <a:bodyPr wrap="square" rtlCol="0">
                <a:spAutoFit/>
              </a:bodyPr>
              <a:lstStyle/>
              <a:p>
                <a:pPr algn="ctr"/>
                <a:r>
                  <a:rPr lang="en-GB" sz="9600" dirty="0" smtClean="0"/>
                  <a:t>4</a:t>
                </a:r>
                <a:endParaRPr lang="en-GB" sz="9600" dirty="0"/>
              </a:p>
            </p:txBody>
          </p:sp>
        </p:grpSp>
      </p:gr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“the tools” – </a:t>
            </a:r>
            <a:r>
              <a:rPr lang="en-GB" dirty="0" err="1" smtClean="0"/>
              <a:t>pseudocode</a:t>
            </a:r>
            <a:r>
              <a:rPr lang="en-GB" dirty="0" smtClean="0"/>
              <a:t> &amp; flowcharts</a:t>
            </a:r>
            <a:endParaRPr lang="en-GB" dirty="0"/>
          </a:p>
        </p:txBody>
      </p:sp>
      <p:grpSp>
        <p:nvGrpSpPr>
          <p:cNvPr id="10" name="Group 9"/>
          <p:cNvGrpSpPr/>
          <p:nvPr/>
        </p:nvGrpSpPr>
        <p:grpSpPr>
          <a:xfrm>
            <a:off x="1115616" y="3609020"/>
            <a:ext cx="6480720" cy="2520280"/>
            <a:chOff x="1115616" y="3609020"/>
            <a:chExt cx="6480720" cy="2520280"/>
          </a:xfrm>
        </p:grpSpPr>
        <p:grpSp>
          <p:nvGrpSpPr>
            <p:cNvPr id="11" name="Group 10"/>
            <p:cNvGrpSpPr/>
            <p:nvPr/>
          </p:nvGrpSpPr>
          <p:grpSpPr>
            <a:xfrm>
              <a:off x="1115616" y="3609020"/>
              <a:ext cx="1584176" cy="2520280"/>
              <a:chOff x="1115616" y="3609020"/>
              <a:chExt cx="1584176" cy="2520280"/>
            </a:xfrm>
          </p:grpSpPr>
          <p:sp>
            <p:nvSpPr>
              <p:cNvPr id="4" name="Rounded Rectangle 3"/>
              <p:cNvSpPr/>
              <p:nvPr/>
            </p:nvSpPr>
            <p:spPr bwMode="auto">
              <a:xfrm>
                <a:off x="1115616"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7" name="TextBox 6"/>
              <p:cNvSpPr txBox="1"/>
              <p:nvPr/>
            </p:nvSpPr>
            <p:spPr>
              <a:xfrm>
                <a:off x="1295636" y="4113076"/>
                <a:ext cx="1224136" cy="1569660"/>
              </a:xfrm>
              <a:prstGeom prst="rect">
                <a:avLst/>
              </a:prstGeom>
              <a:noFill/>
            </p:spPr>
            <p:txBody>
              <a:bodyPr wrap="square" rtlCol="0">
                <a:spAutoFit/>
              </a:bodyPr>
              <a:lstStyle/>
              <a:p>
                <a:pPr algn="ctr"/>
                <a:r>
                  <a:rPr lang="en-GB" sz="9600" dirty="0" smtClean="0"/>
                  <a:t>9</a:t>
                </a:r>
                <a:endParaRPr lang="en-GB" sz="9600" dirty="0"/>
              </a:p>
            </p:txBody>
          </p:sp>
        </p:grpSp>
        <p:grpSp>
          <p:nvGrpSpPr>
            <p:cNvPr id="12" name="Group 11"/>
            <p:cNvGrpSpPr/>
            <p:nvPr/>
          </p:nvGrpSpPr>
          <p:grpSpPr>
            <a:xfrm>
              <a:off x="3563888" y="3609020"/>
              <a:ext cx="1584176" cy="2520280"/>
              <a:chOff x="3563888" y="3609020"/>
              <a:chExt cx="1584176" cy="2520280"/>
            </a:xfrm>
          </p:grpSpPr>
          <p:sp>
            <p:nvSpPr>
              <p:cNvPr id="5" name="Rounded Rectangle 4"/>
              <p:cNvSpPr/>
              <p:nvPr/>
            </p:nvSpPr>
            <p:spPr bwMode="auto">
              <a:xfrm>
                <a:off x="3563888"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8" name="TextBox 7"/>
              <p:cNvSpPr txBox="1"/>
              <p:nvPr/>
            </p:nvSpPr>
            <p:spPr>
              <a:xfrm>
                <a:off x="3599892" y="4113076"/>
                <a:ext cx="1512168" cy="1569660"/>
              </a:xfrm>
              <a:prstGeom prst="rect">
                <a:avLst/>
              </a:prstGeom>
              <a:noFill/>
            </p:spPr>
            <p:txBody>
              <a:bodyPr wrap="square" rtlCol="0">
                <a:spAutoFit/>
              </a:bodyPr>
              <a:lstStyle/>
              <a:p>
                <a:pPr algn="ctr"/>
                <a:r>
                  <a:rPr lang="en-GB" sz="9600" dirty="0" smtClean="0"/>
                  <a:t>11</a:t>
                </a:r>
                <a:endParaRPr lang="en-GB" sz="9600" dirty="0"/>
              </a:p>
            </p:txBody>
          </p:sp>
        </p:grpSp>
        <p:grpSp>
          <p:nvGrpSpPr>
            <p:cNvPr id="13" name="Group 12"/>
            <p:cNvGrpSpPr/>
            <p:nvPr/>
          </p:nvGrpSpPr>
          <p:grpSpPr>
            <a:xfrm>
              <a:off x="6012160" y="3609020"/>
              <a:ext cx="1584176" cy="2520280"/>
              <a:chOff x="6012160" y="3609020"/>
              <a:chExt cx="1584176" cy="2520280"/>
            </a:xfrm>
          </p:grpSpPr>
          <p:sp>
            <p:nvSpPr>
              <p:cNvPr id="6" name="Rounded Rectangle 5"/>
              <p:cNvSpPr/>
              <p:nvPr/>
            </p:nvSpPr>
            <p:spPr bwMode="auto">
              <a:xfrm>
                <a:off x="6012160"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9" name="TextBox 8"/>
              <p:cNvSpPr txBox="1"/>
              <p:nvPr/>
            </p:nvSpPr>
            <p:spPr>
              <a:xfrm>
                <a:off x="6048164" y="4113076"/>
                <a:ext cx="1512168" cy="1569660"/>
              </a:xfrm>
              <a:prstGeom prst="rect">
                <a:avLst/>
              </a:prstGeom>
              <a:noFill/>
            </p:spPr>
            <p:txBody>
              <a:bodyPr wrap="square" rtlCol="0">
                <a:spAutoFit/>
              </a:bodyPr>
              <a:lstStyle/>
              <a:p>
                <a:pPr algn="ctr"/>
                <a:r>
                  <a:rPr lang="en-GB" sz="9600" dirty="0" smtClean="0"/>
                  <a:t>4</a:t>
                </a:r>
                <a:endParaRPr lang="en-GB" sz="9600" dirty="0"/>
              </a:p>
            </p:txBody>
          </p:sp>
        </p:grpSp>
      </p:grpSp>
      <p:sp>
        <p:nvSpPr>
          <p:cNvPr id="14" name="Content Placeholder 2"/>
          <p:cNvSpPr txBox="1">
            <a:spLocks/>
          </p:cNvSpPr>
          <p:nvPr/>
        </p:nvSpPr>
        <p:spPr bwMode="auto">
          <a:xfrm>
            <a:off x="683716" y="1484784"/>
            <a:ext cx="7632700" cy="165665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55600" lvl="0" indent="-355600" eaLnBrk="0" fontAlgn="ctr" hangingPunct="0">
              <a:spcBef>
                <a:spcPct val="35000"/>
              </a:spcBef>
              <a:buClr>
                <a:schemeClr val="tx2"/>
              </a:buClr>
              <a:buSzPct val="175000"/>
              <a:buFontTx/>
              <a:buChar char="•"/>
            </a:pPr>
            <a:r>
              <a:rPr lang="en-GB" i="1" dirty="0" smtClean="0"/>
              <a:t>Ask students to pick the largest of 3 numbered cards, writing down how they did it.  </a:t>
            </a:r>
          </a:p>
          <a:p>
            <a:pPr marL="355600" lvl="0" indent="-355600" eaLnBrk="0" fontAlgn="ctr" hangingPunct="0">
              <a:spcBef>
                <a:spcPct val="35000"/>
              </a:spcBef>
              <a:buClr>
                <a:schemeClr val="tx2"/>
              </a:buClr>
              <a:buSzPct val="175000"/>
              <a:buFontTx/>
              <a:buChar char="•"/>
            </a:pPr>
            <a:r>
              <a:rPr lang="en-GB" i="1" dirty="0" smtClean="0"/>
              <a:t>Students will just say "I took the largest".</a:t>
            </a:r>
            <a:endParaRPr kumimoji="0" lang="en-GB" sz="2400" b="0" i="1" u="none" strike="noStrike" kern="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58136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“the tools” – </a:t>
            </a:r>
            <a:r>
              <a:rPr lang="en-GB" dirty="0" err="1" smtClean="0"/>
              <a:t>pseudocode</a:t>
            </a:r>
            <a:r>
              <a:rPr lang="en-GB" dirty="0" smtClean="0"/>
              <a:t> &amp; flowcharts</a:t>
            </a:r>
            <a:endParaRPr lang="en-GB" dirty="0"/>
          </a:p>
        </p:txBody>
      </p:sp>
      <p:sp>
        <p:nvSpPr>
          <p:cNvPr id="3" name="Content Placeholder 2"/>
          <p:cNvSpPr>
            <a:spLocks noGrp="1"/>
          </p:cNvSpPr>
          <p:nvPr>
            <p:ph idx="1"/>
          </p:nvPr>
        </p:nvSpPr>
        <p:spPr>
          <a:xfrm>
            <a:off x="684213" y="1484313"/>
            <a:ext cx="7632700" cy="1656655"/>
          </a:xfrm>
        </p:spPr>
        <p:txBody>
          <a:bodyPr/>
          <a:lstStyle/>
          <a:p>
            <a:r>
              <a:rPr lang="en-GB" i="1" dirty="0" smtClean="0"/>
              <a:t>I said that you have to constrain the task: place the 3 cards face down, and choose the largest of the three when you can have at most 2 up at a time. </a:t>
            </a:r>
          </a:p>
        </p:txBody>
      </p:sp>
      <p:grpSp>
        <p:nvGrpSpPr>
          <p:cNvPr id="11" name="Group 10"/>
          <p:cNvGrpSpPr/>
          <p:nvPr/>
        </p:nvGrpSpPr>
        <p:grpSpPr>
          <a:xfrm>
            <a:off x="1115616" y="3591018"/>
            <a:ext cx="1584176" cy="2520280"/>
            <a:chOff x="1115616" y="3609020"/>
            <a:chExt cx="1584176" cy="2520280"/>
          </a:xfrm>
        </p:grpSpPr>
        <p:sp>
          <p:nvSpPr>
            <p:cNvPr id="4" name="Rounded Rectangle 3"/>
            <p:cNvSpPr/>
            <p:nvPr/>
          </p:nvSpPr>
          <p:spPr bwMode="auto">
            <a:xfrm>
              <a:off x="1115616"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7" name="TextBox 6"/>
            <p:cNvSpPr txBox="1"/>
            <p:nvPr/>
          </p:nvSpPr>
          <p:spPr>
            <a:xfrm>
              <a:off x="1295636" y="4113076"/>
              <a:ext cx="1224136" cy="1569660"/>
            </a:xfrm>
            <a:prstGeom prst="rect">
              <a:avLst/>
            </a:prstGeom>
            <a:noFill/>
          </p:spPr>
          <p:txBody>
            <a:bodyPr wrap="square" rtlCol="0">
              <a:spAutoFit/>
            </a:bodyPr>
            <a:lstStyle/>
            <a:p>
              <a:pPr algn="ctr"/>
              <a:r>
                <a:rPr lang="en-GB" sz="9600" dirty="0" smtClean="0"/>
                <a:t>9</a:t>
              </a:r>
              <a:endParaRPr lang="en-GB" sz="9600" dirty="0"/>
            </a:p>
          </p:txBody>
        </p:sp>
      </p:grpSp>
      <p:grpSp>
        <p:nvGrpSpPr>
          <p:cNvPr id="12" name="Group 11"/>
          <p:cNvGrpSpPr/>
          <p:nvPr/>
        </p:nvGrpSpPr>
        <p:grpSpPr>
          <a:xfrm>
            <a:off x="3563888" y="3591018"/>
            <a:ext cx="1584176" cy="2520280"/>
            <a:chOff x="3563888" y="3609020"/>
            <a:chExt cx="1584176" cy="2520280"/>
          </a:xfrm>
        </p:grpSpPr>
        <p:sp>
          <p:nvSpPr>
            <p:cNvPr id="5" name="Rounded Rectangle 4"/>
            <p:cNvSpPr/>
            <p:nvPr/>
          </p:nvSpPr>
          <p:spPr bwMode="auto">
            <a:xfrm>
              <a:off x="3563888"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8" name="TextBox 7"/>
            <p:cNvSpPr txBox="1"/>
            <p:nvPr/>
          </p:nvSpPr>
          <p:spPr>
            <a:xfrm>
              <a:off x="3599892" y="4113076"/>
              <a:ext cx="1512168" cy="1569660"/>
            </a:xfrm>
            <a:prstGeom prst="rect">
              <a:avLst/>
            </a:prstGeom>
            <a:noFill/>
          </p:spPr>
          <p:txBody>
            <a:bodyPr wrap="square" rtlCol="0">
              <a:spAutoFit/>
            </a:bodyPr>
            <a:lstStyle/>
            <a:p>
              <a:pPr algn="ctr"/>
              <a:r>
                <a:rPr lang="en-GB" sz="9600" dirty="0" smtClean="0"/>
                <a:t>11</a:t>
              </a:r>
              <a:endParaRPr lang="en-GB" sz="9600" dirty="0"/>
            </a:p>
          </p:txBody>
        </p:sp>
      </p:grpSp>
      <p:grpSp>
        <p:nvGrpSpPr>
          <p:cNvPr id="13" name="Group 12"/>
          <p:cNvGrpSpPr/>
          <p:nvPr/>
        </p:nvGrpSpPr>
        <p:grpSpPr>
          <a:xfrm>
            <a:off x="6012160" y="3591018"/>
            <a:ext cx="1584176" cy="2520280"/>
            <a:chOff x="6012160" y="3609020"/>
            <a:chExt cx="1584176" cy="2520280"/>
          </a:xfrm>
        </p:grpSpPr>
        <p:sp>
          <p:nvSpPr>
            <p:cNvPr id="6" name="Rounded Rectangle 5"/>
            <p:cNvSpPr/>
            <p:nvPr/>
          </p:nvSpPr>
          <p:spPr bwMode="auto">
            <a:xfrm>
              <a:off x="6012160" y="3609020"/>
              <a:ext cx="1584176" cy="2520280"/>
            </a:xfrm>
            <a:prstGeom prst="roundRect">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9" name="TextBox 8"/>
            <p:cNvSpPr txBox="1"/>
            <p:nvPr/>
          </p:nvSpPr>
          <p:spPr>
            <a:xfrm>
              <a:off x="6048164" y="4113076"/>
              <a:ext cx="1512168" cy="1569660"/>
            </a:xfrm>
            <a:prstGeom prst="rect">
              <a:avLst/>
            </a:prstGeom>
            <a:noFill/>
          </p:spPr>
          <p:txBody>
            <a:bodyPr wrap="square" rtlCol="0">
              <a:spAutoFit/>
            </a:bodyPr>
            <a:lstStyle/>
            <a:p>
              <a:pPr algn="ctr"/>
              <a:r>
                <a:rPr lang="en-GB" sz="9600" dirty="0" smtClean="0"/>
                <a:t>4</a:t>
              </a:r>
              <a:endParaRPr lang="en-GB" sz="9600" dirty="0"/>
            </a:p>
          </p:txBody>
        </p:sp>
      </p:grpSp>
      <p:sp>
        <p:nvSpPr>
          <p:cNvPr id="18" name="Rounded Rectangle 17"/>
          <p:cNvSpPr/>
          <p:nvPr/>
        </p:nvSpPr>
        <p:spPr bwMode="auto">
          <a:xfrm>
            <a:off x="1115616" y="3591018"/>
            <a:ext cx="1584176" cy="2520280"/>
          </a:xfrm>
          <a:prstGeom prst="roundRect">
            <a:avLst/>
          </a:prstGeom>
          <a:blipFill>
            <a:blip r:embed="rId2" cstate="print"/>
            <a:stretch>
              <a:fillRect/>
            </a:stretch>
          </a:bli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9" name="Rounded Rectangle 18"/>
          <p:cNvSpPr/>
          <p:nvPr/>
        </p:nvSpPr>
        <p:spPr bwMode="auto">
          <a:xfrm>
            <a:off x="3563888" y="3591018"/>
            <a:ext cx="1584176" cy="2520280"/>
          </a:xfrm>
          <a:prstGeom prst="roundRect">
            <a:avLst/>
          </a:prstGeom>
          <a:blipFill>
            <a:blip r:embed="rId2" cstate="print"/>
            <a:stretch>
              <a:fillRect/>
            </a:stretch>
          </a:bli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20" name="Rounded Rectangle 19"/>
          <p:cNvSpPr/>
          <p:nvPr/>
        </p:nvSpPr>
        <p:spPr bwMode="auto">
          <a:xfrm>
            <a:off x="6012160" y="3591018"/>
            <a:ext cx="1584176" cy="2520280"/>
          </a:xfrm>
          <a:prstGeom prst="roundRect">
            <a:avLst/>
          </a:prstGeom>
          <a:blipFill>
            <a:blip r:embed="rId2" cstate="print"/>
            <a:stretch>
              <a:fillRect/>
            </a:stretch>
          </a:bli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3"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2"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2" nodeType="click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3"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3"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8" grpId="2" animBg="1"/>
      <p:bldP spid="18" grpId="3" animBg="1"/>
      <p:bldP spid="19" grpId="0" animBg="1"/>
      <p:bldP spid="19" grpId="1" animBg="1"/>
      <p:bldP spid="19" grpId="2" animBg="1"/>
      <p:bldP spid="19" grpId="3" animBg="1"/>
      <p:bldP spid="20" grpId="0" animBg="1"/>
      <p:bldP spid="20" grpId="1" animBg="1"/>
      <p:bldP spid="20" grpId="2" animBg="1"/>
      <p:bldP spid="20" grpId="3"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563888" y="3609020"/>
            <a:ext cx="1584176" cy="2520280"/>
            <a:chOff x="3563888" y="3609020"/>
            <a:chExt cx="1584176" cy="2520280"/>
          </a:xfrm>
          <a:solidFill>
            <a:schemeClr val="bg1"/>
          </a:solidFill>
        </p:grpSpPr>
        <p:sp>
          <p:nvSpPr>
            <p:cNvPr id="15" name="Rounded Rectangle 14"/>
            <p:cNvSpPr/>
            <p:nvPr/>
          </p:nvSpPr>
          <p:spPr bwMode="auto">
            <a:xfrm>
              <a:off x="3563888" y="3609020"/>
              <a:ext cx="1584176" cy="2520280"/>
            </a:xfrm>
            <a:prstGeom prst="round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6" name="TextBox 15"/>
            <p:cNvSpPr txBox="1"/>
            <p:nvPr/>
          </p:nvSpPr>
          <p:spPr>
            <a:xfrm>
              <a:off x="3599892" y="4113076"/>
              <a:ext cx="1512168" cy="1569660"/>
            </a:xfrm>
            <a:prstGeom prst="rect">
              <a:avLst/>
            </a:prstGeom>
            <a:grpFill/>
          </p:spPr>
          <p:txBody>
            <a:bodyPr wrap="square" rtlCol="0">
              <a:spAutoFit/>
            </a:bodyPr>
            <a:lstStyle/>
            <a:p>
              <a:pPr algn="ctr"/>
              <a:r>
                <a:rPr lang="en-GB" sz="9600" dirty="0" smtClean="0"/>
                <a:t>11</a:t>
              </a:r>
              <a:endParaRPr lang="en-GB" sz="9600" dirty="0"/>
            </a:p>
          </p:txBody>
        </p:sp>
      </p:grpSp>
      <p:sp>
        <p:nvSpPr>
          <p:cNvPr id="2" name="Title 1"/>
          <p:cNvSpPr>
            <a:spLocks noGrp="1"/>
          </p:cNvSpPr>
          <p:nvPr>
            <p:ph type="title"/>
          </p:nvPr>
        </p:nvSpPr>
        <p:spPr/>
        <p:txBody>
          <a:bodyPr/>
          <a:lstStyle/>
          <a:p>
            <a:r>
              <a:rPr lang="en-GB" dirty="0" smtClean="0"/>
              <a:t>Using “the tools” – </a:t>
            </a:r>
            <a:r>
              <a:rPr lang="en-GB" dirty="0" err="1" smtClean="0"/>
              <a:t>pseudocode</a:t>
            </a:r>
            <a:r>
              <a:rPr lang="en-GB" dirty="0" smtClean="0"/>
              <a:t> &amp; flowcharts</a:t>
            </a:r>
            <a:endParaRPr lang="en-GB" dirty="0"/>
          </a:p>
        </p:txBody>
      </p:sp>
      <p:sp>
        <p:nvSpPr>
          <p:cNvPr id="3" name="Content Placeholder 2"/>
          <p:cNvSpPr>
            <a:spLocks noGrp="1"/>
          </p:cNvSpPr>
          <p:nvPr>
            <p:ph idx="1"/>
          </p:nvPr>
        </p:nvSpPr>
        <p:spPr>
          <a:xfrm>
            <a:off x="684213" y="1484313"/>
            <a:ext cx="7632700" cy="1656655"/>
          </a:xfrm>
        </p:spPr>
        <p:txBody>
          <a:bodyPr/>
          <a:lstStyle/>
          <a:p>
            <a:r>
              <a:rPr lang="en-GB" i="1" dirty="0" smtClean="0"/>
              <a:t>Or get them to choose the largest when you only hand them out one at a time.</a:t>
            </a:r>
            <a:endParaRPr lang="en-GB" i="1" dirty="0"/>
          </a:p>
        </p:txBody>
      </p:sp>
      <p:grpSp>
        <p:nvGrpSpPr>
          <p:cNvPr id="11" name="Group 10"/>
          <p:cNvGrpSpPr/>
          <p:nvPr/>
        </p:nvGrpSpPr>
        <p:grpSpPr>
          <a:xfrm>
            <a:off x="3347864" y="3861048"/>
            <a:ext cx="1584176" cy="2520280"/>
            <a:chOff x="1115616" y="3609020"/>
            <a:chExt cx="1584176" cy="2520280"/>
          </a:xfrm>
          <a:solidFill>
            <a:schemeClr val="bg1"/>
          </a:solidFill>
        </p:grpSpPr>
        <p:sp>
          <p:nvSpPr>
            <p:cNvPr id="12" name="Rounded Rectangle 11"/>
            <p:cNvSpPr/>
            <p:nvPr/>
          </p:nvSpPr>
          <p:spPr bwMode="auto">
            <a:xfrm>
              <a:off x="1115616" y="3609020"/>
              <a:ext cx="1584176" cy="2520280"/>
            </a:xfrm>
            <a:prstGeom prst="round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3" name="TextBox 12"/>
            <p:cNvSpPr txBox="1"/>
            <p:nvPr/>
          </p:nvSpPr>
          <p:spPr>
            <a:xfrm>
              <a:off x="1295636" y="4113076"/>
              <a:ext cx="1224136" cy="1569660"/>
            </a:xfrm>
            <a:prstGeom prst="rect">
              <a:avLst/>
            </a:prstGeom>
            <a:grpFill/>
          </p:spPr>
          <p:txBody>
            <a:bodyPr wrap="square" rtlCol="0">
              <a:spAutoFit/>
            </a:bodyPr>
            <a:lstStyle/>
            <a:p>
              <a:pPr algn="ctr"/>
              <a:r>
                <a:rPr lang="en-GB" sz="9600" dirty="0" smtClean="0"/>
                <a:t>9</a:t>
              </a:r>
              <a:endParaRPr lang="en-GB" sz="9600" dirty="0"/>
            </a:p>
          </p:txBody>
        </p:sp>
      </p:grpSp>
      <p:grpSp>
        <p:nvGrpSpPr>
          <p:cNvPr id="17" name="Group 16"/>
          <p:cNvGrpSpPr/>
          <p:nvPr/>
        </p:nvGrpSpPr>
        <p:grpSpPr>
          <a:xfrm>
            <a:off x="3131840" y="4077072"/>
            <a:ext cx="1584176" cy="2520280"/>
            <a:chOff x="6012160" y="3609020"/>
            <a:chExt cx="1584176" cy="2520280"/>
          </a:xfrm>
          <a:solidFill>
            <a:schemeClr val="bg1"/>
          </a:solidFill>
        </p:grpSpPr>
        <p:sp>
          <p:nvSpPr>
            <p:cNvPr id="18" name="Rounded Rectangle 17"/>
            <p:cNvSpPr/>
            <p:nvPr/>
          </p:nvSpPr>
          <p:spPr bwMode="auto">
            <a:xfrm>
              <a:off x="6012160" y="3609020"/>
              <a:ext cx="1584176" cy="2520280"/>
            </a:xfrm>
            <a:prstGeom prst="roundRect">
              <a:avLst/>
            </a:prstGeom>
            <a:grp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
          <p:nvSpPr>
            <p:cNvPr id="19" name="TextBox 18"/>
            <p:cNvSpPr txBox="1"/>
            <p:nvPr/>
          </p:nvSpPr>
          <p:spPr>
            <a:xfrm>
              <a:off x="6048164" y="4113076"/>
              <a:ext cx="1512168" cy="1569660"/>
            </a:xfrm>
            <a:prstGeom prst="rect">
              <a:avLst/>
            </a:prstGeom>
            <a:grpFill/>
          </p:spPr>
          <p:txBody>
            <a:bodyPr wrap="square" rtlCol="0">
              <a:spAutoFit/>
            </a:bodyPr>
            <a:lstStyle/>
            <a:p>
              <a:pPr algn="ctr"/>
              <a:r>
                <a:rPr lang="en-GB" sz="9600" dirty="0" smtClean="0"/>
                <a:t>4</a:t>
              </a:r>
              <a:endParaRPr lang="en-GB" sz="9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Using “the tools” – </a:t>
            </a:r>
            <a:r>
              <a:rPr lang="en-GB" dirty="0" err="1" smtClean="0"/>
              <a:t>pseudocode</a:t>
            </a:r>
            <a:r>
              <a:rPr lang="en-GB" dirty="0" smtClean="0"/>
              <a:t> &amp; flowcharts</a:t>
            </a:r>
            <a:endParaRPr lang="en-GB" dirty="0"/>
          </a:p>
        </p:txBody>
      </p:sp>
      <p:sp>
        <p:nvSpPr>
          <p:cNvPr id="3" name="Content Placeholder 2"/>
          <p:cNvSpPr>
            <a:spLocks noGrp="1"/>
          </p:cNvSpPr>
          <p:nvPr>
            <p:ph idx="1"/>
          </p:nvPr>
        </p:nvSpPr>
        <p:spPr>
          <a:xfrm>
            <a:off x="684213" y="1484313"/>
            <a:ext cx="7632700" cy="3384847"/>
          </a:xfrm>
        </p:spPr>
        <p:txBody>
          <a:bodyPr/>
          <a:lstStyle/>
          <a:p>
            <a:r>
              <a:rPr lang="en-GB" i="1" dirty="0" smtClean="0"/>
              <a:t>... You could do this in groups: one person doing it and the other person observing and recording process.  Then they can discuss the algorithm, try it on other values to see if it generalizes. Then they can do it as a whole class, and you can critique.  With this method that they might be able to even do the "2</a:t>
            </a:r>
            <a:r>
              <a:rPr lang="en-GB" i="1" baseline="30000" dirty="0" smtClean="0"/>
              <a:t>nd</a:t>
            </a:r>
            <a:r>
              <a:rPr lang="en-GB" i="1" dirty="0" smtClean="0"/>
              <a:t>  largest" -- but you’ll have to settle for very rough </a:t>
            </a:r>
            <a:r>
              <a:rPr lang="en-GB" i="1" dirty="0" err="1" smtClean="0"/>
              <a:t>pseudocode</a:t>
            </a:r>
            <a:r>
              <a:rPr lang="en-GB" i="1" dirty="0" smtClean="0"/>
              <a:t>, and certainly not flowcharts.</a:t>
            </a:r>
            <a:endParaRPr lang="en-GB"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ontent Placeholder 2"/>
          <p:cNvSpPr>
            <a:spLocks noGrp="1"/>
          </p:cNvSpPr>
          <p:nvPr>
            <p:ph idx="1"/>
          </p:nvPr>
        </p:nvSpPr>
        <p:spPr>
          <a:xfrm>
            <a:off x="683890" y="1484313"/>
            <a:ext cx="7632700" cy="4897437"/>
          </a:xfrm>
        </p:spPr>
        <p:txBody>
          <a:bodyPr/>
          <a:lstStyle/>
          <a:p>
            <a:pPr eaLnBrk="1" hangingPunct="1"/>
            <a:r>
              <a:rPr lang="en-GB" sz="1800" b="1" dirty="0" smtClean="0"/>
              <a:t>content knowledge</a:t>
            </a:r>
            <a:r>
              <a:rPr lang="en-GB" sz="1800" dirty="0" smtClean="0"/>
              <a:t>.</a:t>
            </a:r>
          </a:p>
          <a:p>
            <a:pPr eaLnBrk="1" hangingPunct="1"/>
            <a:r>
              <a:rPr lang="en-GB" sz="1800" b="1" dirty="0" smtClean="0"/>
              <a:t>general pedagogical knowledge</a:t>
            </a:r>
            <a:r>
              <a:rPr lang="en-GB" sz="1800" dirty="0" smtClean="0"/>
              <a:t>, with special reference to those broad principles and strategies of classroom management and organisation that appear to transcend subject matter. </a:t>
            </a:r>
          </a:p>
          <a:p>
            <a:pPr eaLnBrk="1" hangingPunct="1"/>
            <a:r>
              <a:rPr lang="en-GB" sz="1800" b="1" dirty="0" smtClean="0"/>
              <a:t>curriculum knowledge</a:t>
            </a:r>
            <a:r>
              <a:rPr lang="en-GB" sz="1800" dirty="0" smtClean="0"/>
              <a:t>, with particular grasp of the materials and programmes that serve as ‘tools of the trade’ for teachers. </a:t>
            </a:r>
          </a:p>
          <a:p>
            <a:pPr eaLnBrk="1" hangingPunct="1"/>
            <a:r>
              <a:rPr lang="en-GB" sz="1800" b="1" dirty="0" smtClean="0"/>
              <a:t>pedagogical content knowledge</a:t>
            </a:r>
            <a:r>
              <a:rPr lang="en-GB" sz="1800" dirty="0" smtClean="0"/>
              <a:t>, that special amalgam of content and pedagogy that is uniquely the province of teachers, their own special form of professional understanding. </a:t>
            </a:r>
          </a:p>
          <a:p>
            <a:pPr eaLnBrk="1" hangingPunct="1"/>
            <a:r>
              <a:rPr lang="en-GB" sz="1800" b="1" dirty="0" smtClean="0"/>
              <a:t>knowledge of learners </a:t>
            </a:r>
            <a:r>
              <a:rPr lang="en-GB" sz="1800" dirty="0" smtClean="0"/>
              <a:t>and their characteristics. </a:t>
            </a:r>
          </a:p>
          <a:p>
            <a:pPr eaLnBrk="1" hangingPunct="1"/>
            <a:r>
              <a:rPr lang="en-GB" sz="1800" b="1" dirty="0" smtClean="0"/>
              <a:t>knowledge of educational contexts</a:t>
            </a:r>
            <a:r>
              <a:rPr lang="en-GB" sz="1800" dirty="0" smtClean="0"/>
              <a:t>, ranging from the workings of the group or classroom, the governance and financing of school districts, to the character of communities and cultures. </a:t>
            </a:r>
          </a:p>
          <a:p>
            <a:pPr eaLnBrk="1" hangingPunct="1"/>
            <a:r>
              <a:rPr lang="en-GB" sz="1800" b="1" dirty="0" smtClean="0"/>
              <a:t>knowledge of educational ends, purposes and values</a:t>
            </a:r>
            <a:r>
              <a:rPr lang="en-GB" sz="1800" dirty="0" smtClean="0"/>
              <a:t>, and their philosophical and historical grounds.</a:t>
            </a:r>
          </a:p>
          <a:p>
            <a:pPr eaLnBrk="1" hangingPunct="1"/>
            <a:endParaRPr lang="en-GB" dirty="0" smtClean="0"/>
          </a:p>
        </p:txBody>
      </p:sp>
      <p:sp>
        <p:nvSpPr>
          <p:cNvPr id="11267" name="Title 4"/>
          <p:cNvSpPr>
            <a:spLocks noGrp="1"/>
          </p:cNvSpPr>
          <p:nvPr>
            <p:ph type="title"/>
          </p:nvPr>
        </p:nvSpPr>
        <p:spPr/>
        <p:txBody>
          <a:bodyPr/>
          <a:lstStyle/>
          <a:p>
            <a:pPr eaLnBrk="1" hangingPunct="1"/>
            <a:r>
              <a:rPr lang="en-GB" dirty="0" smtClean="0"/>
              <a:t>Teaching competence: Lee Shulman</a:t>
            </a:r>
          </a:p>
        </p:txBody>
      </p:sp>
      <p:sp>
        <p:nvSpPr>
          <p:cNvPr id="4" name="TextBox 3"/>
          <p:cNvSpPr txBox="1"/>
          <p:nvPr/>
        </p:nvSpPr>
        <p:spPr>
          <a:xfrm>
            <a:off x="683816" y="2530639"/>
            <a:ext cx="7632848" cy="2554545"/>
          </a:xfrm>
          <a:prstGeom prst="rect">
            <a:avLst/>
          </a:prstGeom>
          <a:solidFill>
            <a:schemeClr val="bg1"/>
          </a:solidFill>
          <a:ln>
            <a:solidFill>
              <a:schemeClr val="tx1"/>
            </a:solidFill>
          </a:ln>
        </p:spPr>
        <p:txBody>
          <a:bodyPr wrap="square" rtlCol="0">
            <a:spAutoFit/>
          </a:bodyPr>
          <a:lstStyle/>
          <a:p>
            <a:r>
              <a:rPr lang="en-GB" sz="3200" b="1" dirty="0" smtClean="0"/>
              <a:t>pedagogical content knowledge</a:t>
            </a:r>
            <a:r>
              <a:rPr lang="en-GB" sz="3200" dirty="0" smtClean="0"/>
              <a:t>, that special amalgam of content and pedagogy that is uniquely the province of teachers, their own special form of professional understanding. </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Pedagogical Content Knowledge</a:t>
            </a:r>
            <a:endParaRPr lang="en-GB" dirty="0"/>
          </a:p>
        </p:txBody>
      </p:sp>
      <p:sp>
        <p:nvSpPr>
          <p:cNvPr id="3" name="Content Placeholder 2"/>
          <p:cNvSpPr>
            <a:spLocks noGrp="1"/>
          </p:cNvSpPr>
          <p:nvPr>
            <p:ph idx="1"/>
          </p:nvPr>
        </p:nvSpPr>
        <p:spPr/>
        <p:txBody>
          <a:bodyPr/>
          <a:lstStyle/>
          <a:p>
            <a:r>
              <a:rPr lang="en-GB" dirty="0" smtClean="0"/>
              <a:t>This conversation emerged from Bob having done this sort of thing, from knowing what students will do and say about learning a particular topic.</a:t>
            </a:r>
          </a:p>
          <a:p>
            <a:r>
              <a:rPr lang="en-GB" dirty="0" smtClean="0"/>
              <a:t>And of course, Alice could understand the response, because she had similarly deep disciplinary experience to draw on as well.</a:t>
            </a:r>
          </a:p>
          <a:p>
            <a:r>
              <a:rPr lang="en-GB" i="1" dirty="0" smtClean="0"/>
              <a:t>This conversation was all about the specifics. In a cross-disciplinary group, you would NEVER have that kind of conversation. You might have other very good and important things to say to one another, but you wouldn't have that conversation, never.</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competence: </a:t>
            </a:r>
            <a:r>
              <a:rPr lang="en-GB" dirty="0" err="1" smtClean="0"/>
              <a:t>Sigrun</a:t>
            </a:r>
            <a:r>
              <a:rPr lang="en-GB" dirty="0" smtClean="0"/>
              <a:t> </a:t>
            </a:r>
            <a:r>
              <a:rPr lang="en-GB" dirty="0" err="1"/>
              <a:t>Gudmundsdóttir</a:t>
            </a:r>
            <a:endParaRPr lang="en-GB" dirty="0"/>
          </a:p>
        </p:txBody>
      </p:sp>
      <p:sp>
        <p:nvSpPr>
          <p:cNvPr id="3" name="Content Placeholder 2"/>
          <p:cNvSpPr>
            <a:spLocks noGrp="1"/>
          </p:cNvSpPr>
          <p:nvPr>
            <p:ph idx="1"/>
          </p:nvPr>
        </p:nvSpPr>
        <p:spPr/>
        <p:txBody>
          <a:bodyPr/>
          <a:lstStyle/>
          <a:p>
            <a:r>
              <a:rPr lang="en-GB" dirty="0" smtClean="0"/>
              <a:t>PCK is not just “increased repertoire” (experienced but not expert).</a:t>
            </a:r>
          </a:p>
          <a:p>
            <a:r>
              <a:rPr lang="en-GB" dirty="0" smtClean="0"/>
              <a:t>Expression </a:t>
            </a:r>
            <a:r>
              <a:rPr lang="en-GB" dirty="0"/>
              <a:t>of PCK in </a:t>
            </a:r>
            <a:r>
              <a:rPr lang="en-GB" dirty="0" smtClean="0"/>
              <a:t>practice.</a:t>
            </a:r>
            <a:endParaRPr lang="en-GB" dirty="0"/>
          </a:p>
          <a:p>
            <a:r>
              <a:rPr lang="en-GB" dirty="0"/>
              <a:t>Part of the development of PCK is teachers’ </a:t>
            </a:r>
            <a:r>
              <a:rPr lang="en-GB" dirty="0" smtClean="0"/>
              <a:t>construction </a:t>
            </a:r>
            <a:r>
              <a:rPr lang="en-GB" dirty="0"/>
              <a:t>of “curriculum stories”, </a:t>
            </a:r>
            <a:r>
              <a:rPr lang="en-GB" dirty="0" smtClean="0"/>
              <a:t>their ways </a:t>
            </a:r>
            <a:r>
              <a:rPr lang="en-GB" dirty="0"/>
              <a:t>of conveying linkage and meaning to </a:t>
            </a:r>
            <a:r>
              <a:rPr lang="en-GB" dirty="0" smtClean="0"/>
              <a:t>students.</a:t>
            </a:r>
            <a:endParaRPr lang="en-GB" dirty="0"/>
          </a:p>
        </p:txBody>
      </p:sp>
    </p:spTree>
    <p:extLst>
      <p:ext uri="{BB962C8B-B14F-4D97-AF65-F5344CB8AC3E}">
        <p14:creationId xmlns:p14="http://schemas.microsoft.com/office/powerpoint/2010/main" val="3143463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219" t="34373" r="16119" b="12969"/>
          <a:stretch/>
        </p:blipFill>
        <p:spPr bwMode="auto">
          <a:xfrm>
            <a:off x="338192" y="1268760"/>
            <a:ext cx="8543498" cy="38520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63804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Narrative as carrier of expertise</a:t>
            </a:r>
            <a:endParaRPr lang="en-GB" dirty="0"/>
          </a:p>
        </p:txBody>
      </p:sp>
      <p:sp>
        <p:nvSpPr>
          <p:cNvPr id="3" name="Content Placeholder 2"/>
          <p:cNvSpPr>
            <a:spLocks noGrp="1"/>
          </p:cNvSpPr>
          <p:nvPr>
            <p:ph idx="1"/>
          </p:nvPr>
        </p:nvSpPr>
        <p:spPr/>
        <p:txBody>
          <a:bodyPr/>
          <a:lstStyle/>
          <a:p>
            <a:r>
              <a:rPr lang="en-GB" dirty="0" smtClean="0"/>
              <a:t>Curriculum stories make material meaningful for students. They point up what is salient, what needs to be paid attention to, what links with what.</a:t>
            </a:r>
          </a:p>
          <a:p>
            <a:r>
              <a:rPr lang="en-GB" dirty="0" smtClean="0"/>
              <a:t>Curriculum stories can also be shared with other teachers, to articulate content and “take”.</a:t>
            </a:r>
            <a:endParaRPr lang="en-GB" dirty="0"/>
          </a:p>
        </p:txBody>
      </p:sp>
    </p:spTree>
    <p:extLst>
      <p:ext uri="{BB962C8B-B14F-4D97-AF65-F5344CB8AC3E}">
        <p14:creationId xmlns:p14="http://schemas.microsoft.com/office/powerpoint/2010/main" val="10364459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Situated possibilities</a:t>
            </a:r>
            <a:endParaRPr lang="en-GB" dirty="0"/>
          </a:p>
        </p:txBody>
      </p:sp>
      <p:sp>
        <p:nvSpPr>
          <p:cNvPr id="3" name="Content Placeholder 2"/>
          <p:cNvSpPr>
            <a:spLocks noGrp="1"/>
          </p:cNvSpPr>
          <p:nvPr>
            <p:ph idx="1"/>
          </p:nvPr>
        </p:nvSpPr>
        <p:spPr/>
        <p:txBody>
          <a:bodyPr>
            <a:normAutofit/>
          </a:bodyPr>
          <a:lstStyle/>
          <a:p>
            <a:r>
              <a:rPr lang="en-GB" dirty="0" err="1" smtClean="0"/>
              <a:t>Tsui</a:t>
            </a:r>
            <a:r>
              <a:rPr lang="en-GB" dirty="0" smtClean="0"/>
              <a:t> (following Benner) talks of practice as occurring in a space of </a:t>
            </a:r>
            <a:r>
              <a:rPr lang="en-GB" i="1" dirty="0" smtClean="0"/>
              <a:t>situated possibilities</a:t>
            </a:r>
          </a:p>
          <a:p>
            <a:r>
              <a:rPr lang="en-GB" dirty="0" smtClean="0"/>
              <a:t>“… Being situated </a:t>
            </a:r>
            <a:r>
              <a:rPr lang="en-GB" dirty="0"/>
              <a:t>means that one is neither totally determined </a:t>
            </a:r>
            <a:r>
              <a:rPr lang="en-GB" dirty="0" smtClean="0"/>
              <a:t>or constrained </a:t>
            </a:r>
            <a:r>
              <a:rPr lang="en-GB" dirty="0"/>
              <a:t>nor radically free in how one acts. </a:t>
            </a:r>
            <a:r>
              <a:rPr lang="en-GB" dirty="0" smtClean="0"/>
              <a:t>Rather one </a:t>
            </a:r>
            <a:r>
              <a:rPr lang="en-GB" dirty="0"/>
              <a:t>has </a:t>
            </a:r>
            <a:r>
              <a:rPr lang="en-GB" i="1" dirty="0"/>
              <a:t>situated possibilities</a:t>
            </a:r>
            <a:r>
              <a:rPr lang="en-GB" dirty="0"/>
              <a:t>, certain ways of </a:t>
            </a:r>
            <a:r>
              <a:rPr lang="en-GB" dirty="0" smtClean="0"/>
              <a:t>seeing and </a:t>
            </a:r>
            <a:r>
              <a:rPr lang="en-GB" dirty="0"/>
              <a:t>responding that present themselves to the </a:t>
            </a:r>
            <a:r>
              <a:rPr lang="en-GB" dirty="0" smtClean="0"/>
              <a:t>individual in </a:t>
            </a:r>
            <a:r>
              <a:rPr lang="en-GB" dirty="0"/>
              <a:t>certain situations, and certain ways of </a:t>
            </a:r>
            <a:r>
              <a:rPr lang="en-GB" dirty="0" smtClean="0"/>
              <a:t>seeing and </a:t>
            </a:r>
            <a:r>
              <a:rPr lang="en-GB" dirty="0"/>
              <a:t>responding that are not available to that </a:t>
            </a:r>
            <a:r>
              <a:rPr lang="en-GB" dirty="0" smtClean="0"/>
              <a:t>individual”</a:t>
            </a:r>
          </a:p>
        </p:txBody>
      </p:sp>
    </p:spTree>
    <p:extLst>
      <p:ext uri="{BB962C8B-B14F-4D97-AF65-F5344CB8AC3E}">
        <p14:creationId xmlns:p14="http://schemas.microsoft.com/office/powerpoint/2010/main" val="29649855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 special form of professional understanding</a:t>
            </a:r>
            <a:endParaRPr lang="en-GB" dirty="0"/>
          </a:p>
        </p:txBody>
      </p:sp>
      <p:sp>
        <p:nvSpPr>
          <p:cNvPr id="3" name="Content Placeholder 2"/>
          <p:cNvSpPr>
            <a:spLocks noGrp="1"/>
          </p:cNvSpPr>
          <p:nvPr>
            <p:ph idx="1"/>
          </p:nvPr>
        </p:nvSpPr>
        <p:spPr/>
        <p:txBody>
          <a:bodyPr/>
          <a:lstStyle/>
          <a:p>
            <a:r>
              <a:rPr lang="en-GB" dirty="0" smtClean="0"/>
              <a:t>It may be – and I suggest it’s likely, I’m beginning to believe it’s true – that pedagogical content knowledge is </a:t>
            </a:r>
            <a:r>
              <a:rPr lang="en-GB" i="1" dirty="0" smtClean="0"/>
              <a:t>only</a:t>
            </a:r>
            <a:r>
              <a:rPr lang="en-GB" dirty="0" smtClean="0"/>
              <a:t> transmitted by narrative. </a:t>
            </a:r>
          </a:p>
          <a:p>
            <a:r>
              <a:rPr lang="en-GB" dirty="0" smtClean="0"/>
              <a:t>By disciplinary practitioners talking together.</a:t>
            </a:r>
          </a:p>
          <a:p>
            <a:r>
              <a:rPr lang="en-GB" dirty="0" smtClean="0"/>
              <a:t>Certainly, the disciplinary narrative here bridges the gap between abstract “textbook” recipes to concrete classroom practice. </a:t>
            </a:r>
          </a:p>
          <a:p>
            <a:r>
              <a:rPr lang="en-GB" dirty="0" smtClean="0"/>
              <a:t>And, narrative – not a textbook, not a “best practice”, not a codified and  context-free representation – has allowed Bob and Alice to </a:t>
            </a:r>
            <a:r>
              <a:rPr lang="en-GB" i="1" dirty="0" smtClean="0"/>
              <a:t>usefully </a:t>
            </a:r>
            <a:r>
              <a:rPr lang="en-GB" dirty="0" smtClean="0"/>
              <a:t>share knowledge between institutions.</a:t>
            </a:r>
            <a:endParaRPr lang="en-GB"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Commons</a:t>
            </a:r>
            <a:r>
              <a:rPr lang="en-GB" i="1" dirty="0" smtClean="0"/>
              <a:t> participation</a:t>
            </a:r>
            <a:r>
              <a:rPr lang="en-GB" dirty="0" smtClean="0"/>
              <a:t> elicits narrative</a:t>
            </a:r>
            <a:endParaRPr lang="en-GB" dirty="0"/>
          </a:p>
        </p:txBody>
      </p:sp>
      <p:sp>
        <p:nvSpPr>
          <p:cNvPr id="3" name="Content Placeholder 2"/>
          <p:cNvSpPr>
            <a:spLocks noGrp="1"/>
          </p:cNvSpPr>
          <p:nvPr>
            <p:ph idx="1"/>
          </p:nvPr>
        </p:nvSpPr>
        <p:spPr/>
        <p:txBody>
          <a:bodyPr/>
          <a:lstStyle/>
          <a:p>
            <a:r>
              <a:rPr lang="en-GB" dirty="0" smtClean="0"/>
              <a:t>Because while it’s </a:t>
            </a:r>
            <a:r>
              <a:rPr lang="en-GB" dirty="0"/>
              <a:t>trivial to recognise a story, it is hard to compel their emergence. They naturally arise in response to a situation, either our own or someone else’s. </a:t>
            </a:r>
            <a:endParaRPr lang="en-GB" dirty="0" smtClean="0"/>
          </a:p>
          <a:p>
            <a:pPr lvl="1"/>
            <a:r>
              <a:rPr lang="en-GB" dirty="0" smtClean="0"/>
              <a:t>War stories </a:t>
            </a:r>
            <a:r>
              <a:rPr lang="en-GB" dirty="0"/>
              <a:t>are about problems, issues, difficulties and triumphs. They have a need to be told: “Let me tell you what happened to me today …” and they solicit sympathy and advice: interpretations, counter-narratives, “amen” encouragement. (J. J. White, 1991, p. 251)</a:t>
            </a:r>
          </a:p>
          <a:p>
            <a:r>
              <a:rPr lang="en-GB" dirty="0"/>
              <a:t>It is difficult (if not impossible) to recreate the </a:t>
            </a:r>
            <a:r>
              <a:rPr lang="en-GB" i="1" dirty="0"/>
              <a:t>need</a:t>
            </a:r>
            <a:r>
              <a:rPr lang="en-GB" dirty="0"/>
              <a:t> to tell a story. Unless it is “present” somehow for the teller, then the response will be awkward and contrived.</a:t>
            </a:r>
          </a:p>
        </p:txBody>
      </p:sp>
    </p:spTree>
    <p:extLst>
      <p:ext uri="{BB962C8B-B14F-4D97-AF65-F5344CB8AC3E}">
        <p14:creationId xmlns:p14="http://schemas.microsoft.com/office/powerpoint/2010/main" val="207656612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GB" i="1" smtClean="0"/>
              <a:t>Disciplinary Commons</a:t>
            </a:r>
            <a:r>
              <a:rPr lang="en-GB" smtClean="0"/>
              <a:t>: Reification</a:t>
            </a:r>
          </a:p>
        </p:txBody>
      </p:sp>
      <p:sp>
        <p:nvSpPr>
          <p:cNvPr id="55299" name="Rectangle 3"/>
          <p:cNvSpPr>
            <a:spLocks noGrp="1" noChangeArrowheads="1"/>
          </p:cNvSpPr>
          <p:nvPr>
            <p:ph idx="1"/>
          </p:nvPr>
        </p:nvSpPr>
        <p:spPr/>
        <p:txBody>
          <a:bodyPr/>
          <a:lstStyle/>
          <a:p>
            <a:pPr eaLnBrk="1" hangingPunct="1"/>
            <a:r>
              <a:rPr lang="en-GB" dirty="0" smtClean="0"/>
              <a:t>Documentation of teaching practice is:</a:t>
            </a:r>
          </a:p>
          <a:p>
            <a:pPr lvl="1" eaLnBrk="1" hangingPunct="1"/>
            <a:r>
              <a:rPr lang="en-GB" dirty="0" smtClean="0"/>
              <a:t>Rare</a:t>
            </a:r>
          </a:p>
          <a:p>
            <a:pPr lvl="1" eaLnBrk="1" hangingPunct="1"/>
            <a:r>
              <a:rPr lang="en-GB" dirty="0" smtClean="0"/>
              <a:t>In non-standard (&amp; therefore non-comparable) forms</a:t>
            </a:r>
          </a:p>
          <a:p>
            <a:pPr eaLnBrk="1" hangingPunct="1"/>
            <a:r>
              <a:rPr lang="en-GB" i="1" dirty="0" smtClean="0"/>
              <a:t>Commons</a:t>
            </a:r>
            <a:r>
              <a:rPr lang="en-GB" dirty="0" smtClean="0"/>
              <a:t> portfolios have:</a:t>
            </a:r>
          </a:p>
          <a:p>
            <a:pPr lvl="1" eaLnBrk="1" hangingPunct="1"/>
            <a:r>
              <a:rPr lang="en-GB" dirty="0" smtClean="0"/>
              <a:t>Common form</a:t>
            </a:r>
          </a:p>
          <a:p>
            <a:pPr lvl="1" eaLnBrk="1" hangingPunct="1"/>
            <a:r>
              <a:rPr lang="en-GB" dirty="0" smtClean="0"/>
              <a:t>Persistent, peer-reviewed deliverable</a:t>
            </a:r>
          </a:p>
          <a:p>
            <a:pPr eaLnBrk="1" hangingPunct="1"/>
            <a:r>
              <a:rPr lang="en-GB" dirty="0" smtClean="0"/>
              <a:t>Power of portfolios is multiplied when there are several examples available for a disciplinary area</a:t>
            </a:r>
          </a:p>
          <a:p>
            <a:pPr eaLnBrk="1" hangingPunct="1"/>
            <a:r>
              <a:rPr lang="en-GB" i="1" dirty="0" smtClean="0"/>
              <a:t>Commons </a:t>
            </a:r>
            <a:r>
              <a:rPr lang="en-GB" dirty="0" smtClean="0"/>
              <a:t>archives provide a rich set of contextualised data</a:t>
            </a:r>
            <a:endParaRPr lang="en-GB" i="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GB" i="1" smtClean="0"/>
              <a:t>Disciplinary Commons</a:t>
            </a:r>
            <a:r>
              <a:rPr lang="en-GB" smtClean="0"/>
              <a:t>: </a:t>
            </a:r>
            <a:r>
              <a:rPr lang="en-GB" smtClean="0">
                <a:hlinkClick r:id="rId2"/>
              </a:rPr>
              <a:t>Portfolio</a:t>
            </a:r>
            <a:r>
              <a:rPr lang="en-GB" smtClean="0"/>
              <a:t> form</a:t>
            </a:r>
          </a:p>
        </p:txBody>
      </p:sp>
      <p:sp>
        <p:nvSpPr>
          <p:cNvPr id="4" name="Content Placeholder 3"/>
          <p:cNvSpPr>
            <a:spLocks noGrp="1"/>
          </p:cNvSpPr>
          <p:nvPr>
            <p:ph sz="half" idx="1"/>
          </p:nvPr>
        </p:nvSpPr>
        <p:spPr/>
        <p:txBody>
          <a:bodyPr/>
          <a:lstStyle/>
          <a:p>
            <a:pPr eaLnBrk="1" hangingPunct="1"/>
            <a:r>
              <a:rPr lang="en-GB" smtClean="0"/>
              <a:t>Have six sections:</a:t>
            </a:r>
          </a:p>
          <a:p>
            <a:pPr lvl="1" eaLnBrk="1" hangingPunct="1"/>
            <a:r>
              <a:rPr lang="en-GB" smtClean="0"/>
              <a:t>Context</a:t>
            </a:r>
          </a:p>
          <a:p>
            <a:pPr lvl="1" eaLnBrk="1" hangingPunct="1"/>
            <a:r>
              <a:rPr lang="en-GB" smtClean="0"/>
              <a:t>Content</a:t>
            </a:r>
          </a:p>
          <a:p>
            <a:pPr lvl="1" eaLnBrk="1" hangingPunct="1"/>
            <a:r>
              <a:rPr lang="en-GB" smtClean="0"/>
              <a:t>Instructional Design</a:t>
            </a:r>
          </a:p>
          <a:p>
            <a:pPr lvl="1" eaLnBrk="1" hangingPunct="1"/>
            <a:r>
              <a:rPr lang="en-GB" smtClean="0"/>
              <a:t>Delivery</a:t>
            </a:r>
          </a:p>
          <a:p>
            <a:pPr lvl="1" eaLnBrk="1" hangingPunct="1"/>
            <a:r>
              <a:rPr lang="en-GB" smtClean="0"/>
              <a:t>Assessment </a:t>
            </a:r>
          </a:p>
          <a:p>
            <a:pPr lvl="1" eaLnBrk="1" hangingPunct="1"/>
            <a:r>
              <a:rPr lang="en-GB" smtClean="0"/>
              <a:t>Evaluation</a:t>
            </a:r>
          </a:p>
        </p:txBody>
      </p:sp>
      <p:sp>
        <p:nvSpPr>
          <p:cNvPr id="2" name="Content Placeholder 1"/>
          <p:cNvSpPr>
            <a:spLocks noGrp="1"/>
          </p:cNvSpPr>
          <p:nvPr>
            <p:ph sz="half" idx="2"/>
          </p:nvPr>
        </p:nvSpPr>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Not the only form – not the only recipe</a:t>
            </a:r>
            <a:endParaRPr lang="en-GB" dirty="0"/>
          </a:p>
        </p:txBody>
      </p:sp>
      <p:sp>
        <p:nvSpPr>
          <p:cNvPr id="6" name="Content Placeholder 5"/>
          <p:cNvSpPr>
            <a:spLocks noGrp="1"/>
          </p:cNvSpPr>
          <p:nvPr>
            <p:ph idx="1"/>
          </p:nvPr>
        </p:nvSpPr>
        <p:spPr/>
        <p:txBody>
          <a:bodyPr/>
          <a:lstStyle/>
          <a:p>
            <a:r>
              <a:rPr lang="en-GB" dirty="0" smtClean="0"/>
              <a:t>Bundles</a:t>
            </a:r>
          </a:p>
          <a:p>
            <a:r>
              <a:rPr lang="en-GB" dirty="0" err="1" smtClean="0"/>
              <a:t>CoRe</a:t>
            </a:r>
            <a:endParaRPr lang="en-GB" dirty="0"/>
          </a:p>
        </p:txBody>
      </p:sp>
    </p:spTree>
    <p:extLst>
      <p:ext uri="{BB962C8B-B14F-4D97-AF65-F5344CB8AC3E}">
        <p14:creationId xmlns:p14="http://schemas.microsoft.com/office/powerpoint/2010/main" val="19055517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p:cNvSpPr txBox="1">
            <a:spLocks noChangeArrowheads="1"/>
          </p:cNvSpPr>
          <p:nvPr/>
        </p:nvSpPr>
        <p:spPr>
          <a:xfrm>
            <a:off x="4576763" y="1214438"/>
            <a:ext cx="3740150" cy="4897437"/>
          </a:xfrm>
          <a:prstGeom prst="rect">
            <a:avLst/>
          </a:prstGeom>
        </p:spPr>
        <p:txBody>
          <a:bodyPr/>
          <a:lstStyle/>
          <a:p>
            <a:pPr marL="355600" indent="-355600" eaLnBrk="0" fontAlgn="ctr" hangingPunct="0">
              <a:spcBef>
                <a:spcPct val="35000"/>
              </a:spcBef>
              <a:buClr>
                <a:schemeClr val="tx2"/>
              </a:buClr>
              <a:buSzPct val="175000"/>
              <a:buFontTx/>
              <a:buChar char="•"/>
              <a:defRPr/>
            </a:pPr>
            <a:r>
              <a:rPr lang="en-US" sz="2000" kern="0" dirty="0">
                <a:latin typeface="+mn-lt"/>
                <a:cs typeface="+mn-cs"/>
              </a:rPr>
              <a:t>Springer</a:t>
            </a:r>
          </a:p>
          <a:p>
            <a:pPr marL="355600" indent="-355600" eaLnBrk="0" fontAlgn="ctr" hangingPunct="0">
              <a:spcBef>
                <a:spcPct val="35000"/>
              </a:spcBef>
              <a:buClr>
                <a:schemeClr val="tx2"/>
              </a:buClr>
              <a:buSzPct val="175000"/>
              <a:buFontTx/>
              <a:buChar char="•"/>
              <a:defRPr/>
            </a:pPr>
            <a:r>
              <a:rPr lang="en-US" sz="2000" kern="0" dirty="0">
                <a:latin typeface="+mn-lt"/>
                <a:cs typeface="+mn-cs"/>
              </a:rPr>
              <a:t>2001 </a:t>
            </a:r>
          </a:p>
          <a:p>
            <a:pPr marL="355600" indent="-355600" eaLnBrk="0" fontAlgn="ctr" hangingPunct="0">
              <a:spcBef>
                <a:spcPct val="35000"/>
              </a:spcBef>
              <a:buClr>
                <a:schemeClr val="tx2"/>
              </a:buClr>
              <a:buSzPct val="175000"/>
              <a:buFontTx/>
              <a:buChar char="•"/>
              <a:defRPr/>
            </a:pPr>
            <a:r>
              <a:rPr lang="en-US" sz="2000" kern="0" dirty="0">
                <a:latin typeface="+mn-lt"/>
                <a:cs typeface="+mn-cs"/>
              </a:rPr>
              <a:t>267 pages</a:t>
            </a:r>
          </a:p>
          <a:p>
            <a:pPr marL="355600" indent="-355600" eaLnBrk="0" fontAlgn="ctr" hangingPunct="0">
              <a:spcBef>
                <a:spcPct val="35000"/>
              </a:spcBef>
              <a:buClr>
                <a:schemeClr val="tx2"/>
              </a:buClr>
              <a:buSzPct val="175000"/>
              <a:buFontTx/>
              <a:buChar char="•"/>
              <a:defRPr/>
            </a:pPr>
            <a:r>
              <a:rPr lang="en-US" sz="2000" kern="0" dirty="0">
                <a:latin typeface="+mn-lt"/>
                <a:cs typeface="+mn-cs"/>
              </a:rPr>
              <a:t>46 </a:t>
            </a:r>
            <a:r>
              <a:rPr lang="en-US" sz="2000" kern="0" dirty="0" smtClean="0">
                <a:latin typeface="+mn-lt"/>
                <a:cs typeface="+mn-cs"/>
              </a:rPr>
              <a:t>bundles</a:t>
            </a:r>
          </a:p>
          <a:p>
            <a:pPr marL="355600" indent="-355600" eaLnBrk="0" fontAlgn="ctr" hangingPunct="0">
              <a:spcBef>
                <a:spcPct val="35000"/>
              </a:spcBef>
              <a:buClr>
                <a:schemeClr val="tx2"/>
              </a:buClr>
              <a:buSzPct val="175000"/>
              <a:buFontTx/>
              <a:buChar char="•"/>
              <a:defRPr/>
            </a:pPr>
            <a:r>
              <a:rPr lang="en-US" sz="2000" kern="0" dirty="0" smtClean="0">
                <a:latin typeface="+mn-lt"/>
                <a:cs typeface="+mn-cs"/>
              </a:rPr>
              <a:t>Fincher, </a:t>
            </a:r>
            <a:r>
              <a:rPr lang="en-US" sz="2000" kern="0" dirty="0" err="1" smtClean="0">
                <a:latin typeface="+mn-lt"/>
                <a:cs typeface="+mn-cs"/>
              </a:rPr>
              <a:t>Petre</a:t>
            </a:r>
            <a:r>
              <a:rPr lang="en-US" sz="2000" kern="0" dirty="0" smtClean="0">
                <a:latin typeface="+mn-lt"/>
                <a:cs typeface="+mn-cs"/>
              </a:rPr>
              <a:t>, Clark, </a:t>
            </a:r>
            <a:r>
              <a:rPr lang="en-US" sz="2000" kern="0" dirty="0" err="1" smtClean="0">
                <a:latin typeface="+mn-lt"/>
                <a:cs typeface="+mn-cs"/>
              </a:rPr>
              <a:t>Utting</a:t>
            </a:r>
            <a:r>
              <a:rPr lang="en-US" sz="2000" kern="0" dirty="0" smtClean="0">
                <a:latin typeface="+mn-lt"/>
                <a:cs typeface="+mn-cs"/>
              </a:rPr>
              <a:t>, Boyle, </a:t>
            </a:r>
            <a:r>
              <a:rPr lang="en-US" sz="2000" kern="0" dirty="0" err="1" smtClean="0">
                <a:latin typeface="+mn-lt"/>
                <a:cs typeface="+mn-cs"/>
              </a:rPr>
              <a:t>Mander</a:t>
            </a:r>
            <a:endParaRPr lang="en-US" sz="2000" kern="0" dirty="0">
              <a:latin typeface="+mn-lt"/>
              <a:cs typeface="+mn-cs"/>
            </a:endParaRPr>
          </a:p>
        </p:txBody>
      </p:sp>
      <p:pic>
        <p:nvPicPr>
          <p:cNvPr id="5" name="Picture 4" descr="epcos-book.tif"/>
          <p:cNvPicPr>
            <a:picLocks noChangeAspect="1"/>
          </p:cNvPicPr>
          <p:nvPr/>
        </p:nvPicPr>
        <p:blipFill>
          <a:blip r:embed="rId3" cstate="print"/>
          <a:srcRect l="2701" t="1012" r="1500"/>
          <a:stretch>
            <a:fillRect/>
          </a:stretch>
        </p:blipFill>
        <p:spPr>
          <a:xfrm>
            <a:off x="871041" y="1225243"/>
            <a:ext cx="3022704" cy="4632649"/>
          </a:xfrm>
          <a:prstGeom prst="rect">
            <a:avLst/>
          </a:prstGeom>
        </p:spPr>
      </p:pic>
    </p:spTree>
    <p:extLst>
      <p:ext uri="{BB962C8B-B14F-4D97-AF65-F5344CB8AC3E}">
        <p14:creationId xmlns:p14="http://schemas.microsoft.com/office/powerpoint/2010/main" val="26238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normAutofit/>
          </a:bodyPr>
          <a:lstStyle/>
          <a:p>
            <a:r>
              <a:rPr lang="en-US" smtClean="0"/>
              <a:t>EPCoS Bundle Form</a:t>
            </a:r>
          </a:p>
        </p:txBody>
      </p:sp>
      <p:graphicFrame>
        <p:nvGraphicFramePr>
          <p:cNvPr id="4" name="Table Placeholder 3"/>
          <p:cNvGraphicFramePr>
            <a:graphicFrameLocks noGrp="1"/>
          </p:cNvGraphicFramePr>
          <p:nvPr>
            <p:ph type="tbl" idx="1"/>
          </p:nvPr>
        </p:nvGraphicFramePr>
        <p:xfrm>
          <a:off x="500063" y="1428750"/>
          <a:ext cx="8286808" cy="5034280"/>
        </p:xfrm>
        <a:graphic>
          <a:graphicData uri="http://schemas.openxmlformats.org/drawingml/2006/table">
            <a:tbl>
              <a:tblPr>
                <a:tableStyleId>{5C22544A-7EE6-4342-B048-85BDC9FD1C3A}</a:tableStyleId>
              </a:tblPr>
              <a:tblGrid>
                <a:gridCol w="1357322"/>
                <a:gridCol w="6929486"/>
              </a:tblGrid>
              <a:tr h="370840">
                <a:tc>
                  <a:txBody>
                    <a:bodyPr/>
                    <a:lstStyle/>
                    <a:p>
                      <a:pPr algn="r"/>
                      <a:r>
                        <a:rPr lang="en-GB" sz="1800" kern="1200" cap="small" baseline="0" dirty="0" smtClean="0">
                          <a:solidFill>
                            <a:schemeClr val="tx1"/>
                          </a:solidFill>
                          <a:latin typeface="Arial" charset="0"/>
                          <a:ea typeface="+mn-ea"/>
                          <a:cs typeface="Arial" charset="0"/>
                        </a:rPr>
                        <a:t>Problem Statement</a:t>
                      </a:r>
                      <a:endParaRPr lang="en-GB" sz="1800" kern="1200" cap="small" baseline="0" dirty="0">
                        <a:solidFill>
                          <a:schemeClr val="tx1"/>
                        </a:solidFill>
                        <a:latin typeface="Arial" charset="0"/>
                        <a:ea typeface="+mn-ea"/>
                        <a:cs typeface="Arial" charset="0"/>
                      </a:endParaRPr>
                    </a:p>
                  </a:txBody>
                  <a:tcP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dk1"/>
                          </a:solidFill>
                          <a:latin typeface="+mn-lt"/>
                          <a:ea typeface="+mn-ea"/>
                          <a:cs typeface="+mn-cs"/>
                        </a:rPr>
                        <a:t>Each bundle starts with a formulation of a general problem to which the body of the bundle is a specific solution.</a:t>
                      </a:r>
                      <a:endParaRPr lang="en-GB" dirty="0"/>
                    </a:p>
                  </a:txBody>
                  <a:tcP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800" kern="1200" cap="small" baseline="0" dirty="0" smtClean="0">
                          <a:solidFill>
                            <a:schemeClr val="tx1"/>
                          </a:solidFill>
                          <a:latin typeface="Arial" charset="0"/>
                          <a:ea typeface="+mn-ea"/>
                          <a:cs typeface="Arial" charset="0"/>
                        </a:rPr>
                        <a:t>Body</a:t>
                      </a:r>
                    </a:p>
                    <a:p>
                      <a:pPr algn="r"/>
                      <a:endParaRPr lang="en-GB" dirty="0"/>
                    </a:p>
                  </a:txBody>
                  <a:tcP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kern="1200" dirty="0" smtClean="0">
                          <a:solidFill>
                            <a:schemeClr val="dk1"/>
                          </a:solidFill>
                          <a:latin typeface="+mn-lt"/>
                          <a:ea typeface="+mn-ea"/>
                          <a:cs typeface="+mn-cs"/>
                        </a:rPr>
                        <a:t>The Body of each bundle is presented in a format that shares certain formulaic phrases. These are:</a:t>
                      </a:r>
                      <a:endParaRPr lang="en-GB" sz="1800" kern="1200" dirty="0">
                        <a:solidFill>
                          <a:schemeClr val="dk1"/>
                        </a:solidFill>
                        <a:latin typeface="+mn-lt"/>
                        <a:ea typeface="+mn-ea"/>
                        <a:cs typeface="+mn-cs"/>
                      </a:endParaRPr>
                    </a:p>
                  </a:txBody>
                  <a:tcP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endParaRPr lang="en-GB" dirty="0"/>
                    </a:p>
                  </a:txBody>
                  <a:tcP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1" i="1" kern="1200" dirty="0" smtClean="0">
                          <a:solidFill>
                            <a:schemeClr val="dk1"/>
                          </a:solidFill>
                          <a:latin typeface="+mn-lt"/>
                          <a:ea typeface="+mn-ea"/>
                          <a:cs typeface="+mn-cs"/>
                        </a:rPr>
                        <a:t>This Bundle ... </a:t>
                      </a:r>
                      <a:r>
                        <a:rPr lang="en-GB" sz="1800" kern="1200" dirty="0" smtClean="0">
                          <a:solidFill>
                            <a:schemeClr val="dk1"/>
                          </a:solidFill>
                          <a:latin typeface="+mn-lt"/>
                          <a:ea typeface="+mn-ea"/>
                          <a:cs typeface="+mn-cs"/>
                        </a:rPr>
                        <a:t>A phrase which captures the essence of the practice</a:t>
                      </a:r>
                      <a:endParaRPr lang="en-GB" dirty="0"/>
                    </a:p>
                  </a:txBody>
                  <a:tcP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endParaRPr lang="en-GB" dirty="0"/>
                    </a:p>
                  </a:txBody>
                  <a:tcP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1" i="1" kern="1200" dirty="0" smtClean="0">
                          <a:solidFill>
                            <a:schemeClr val="dk1"/>
                          </a:solidFill>
                          <a:latin typeface="+mn-lt"/>
                          <a:ea typeface="+mn-ea"/>
                          <a:cs typeface="+mn-cs"/>
                        </a:rPr>
                        <a:t>The way it works is ...  </a:t>
                      </a:r>
                      <a:r>
                        <a:rPr lang="en-GB" sz="1800" kern="1200" dirty="0" smtClean="0">
                          <a:solidFill>
                            <a:schemeClr val="dk1"/>
                          </a:solidFill>
                          <a:latin typeface="+mn-lt"/>
                          <a:ea typeface="+mn-ea"/>
                          <a:cs typeface="+mn-cs"/>
                        </a:rPr>
                        <a:t>A description of what is involved (this may be quite short, or many paragraphs long. Occasionally it will be many pages, sometimes including detailed documentation.)</a:t>
                      </a:r>
                    </a:p>
                  </a:txBody>
                  <a:tcP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endParaRPr lang="en-GB" dirty="0"/>
                    </a:p>
                  </a:txBody>
                  <a:tcP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1" i="1" kern="1200" dirty="0" smtClean="0">
                          <a:solidFill>
                            <a:schemeClr val="dk1"/>
                          </a:solidFill>
                          <a:latin typeface="+mn-lt"/>
                          <a:ea typeface="+mn-ea"/>
                          <a:cs typeface="+mn-cs"/>
                        </a:rPr>
                        <a:t>It works better if</a:t>
                      </a:r>
                      <a:r>
                        <a:rPr lang="en-GB" sz="1800" kern="1200" dirty="0" smtClean="0">
                          <a:solidFill>
                            <a:schemeClr val="dk1"/>
                          </a:solidFill>
                          <a:latin typeface="+mn-lt"/>
                          <a:ea typeface="+mn-ea"/>
                          <a:cs typeface="+mn-cs"/>
                        </a:rPr>
                        <a:t> ... Key criteria for success</a:t>
                      </a:r>
                    </a:p>
                  </a:txBody>
                  <a:tcP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endParaRPr lang="en-GB" dirty="0"/>
                    </a:p>
                  </a:txBody>
                  <a:tcP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800" b="1" i="1" kern="1200" dirty="0" smtClean="0">
                          <a:solidFill>
                            <a:schemeClr val="dk1"/>
                          </a:solidFill>
                          <a:latin typeface="+mn-lt"/>
                          <a:ea typeface="+mn-ea"/>
                          <a:cs typeface="+mn-cs"/>
                        </a:rPr>
                        <a:t>It doesn’t work if ...  </a:t>
                      </a:r>
                      <a:r>
                        <a:rPr lang="en-GB" sz="1800" kern="1200" dirty="0" err="1" smtClean="0">
                          <a:solidFill>
                            <a:schemeClr val="dk1"/>
                          </a:solidFill>
                          <a:latin typeface="+mn-lt"/>
                          <a:ea typeface="+mn-ea"/>
                          <a:cs typeface="+mn-cs"/>
                        </a:rPr>
                        <a:t>Watchpoints</a:t>
                      </a:r>
                      <a:r>
                        <a:rPr lang="en-GB" sz="1800" kern="1200" dirty="0" smtClean="0">
                          <a:solidFill>
                            <a:schemeClr val="dk1"/>
                          </a:solidFill>
                          <a:latin typeface="+mn-lt"/>
                          <a:ea typeface="+mn-ea"/>
                          <a:cs typeface="+mn-cs"/>
                        </a:rPr>
                        <a:t> for unsuitable (or undesirable) situations</a:t>
                      </a:r>
                    </a:p>
                  </a:txBody>
                  <a:tcP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70840">
                <a:tc>
                  <a:txBody>
                    <a:bodyPr/>
                    <a:lstStyle/>
                    <a:p>
                      <a:pPr algn="r"/>
                      <a:r>
                        <a:rPr lang="en-GB" sz="1800" kern="1200" cap="small" baseline="0" dirty="0" smtClean="0">
                          <a:solidFill>
                            <a:schemeClr val="tx1"/>
                          </a:solidFill>
                          <a:latin typeface="Arial" charset="0"/>
                          <a:ea typeface="+mn-ea"/>
                          <a:cs typeface="Arial" charset="0"/>
                        </a:rPr>
                        <a:t>Solution Statement</a:t>
                      </a:r>
                      <a:endParaRPr lang="en-GB" sz="1800" kern="1200" cap="small" baseline="0" dirty="0">
                        <a:solidFill>
                          <a:schemeClr val="tx1"/>
                        </a:solidFill>
                        <a:latin typeface="Arial" charset="0"/>
                        <a:ea typeface="+mn-ea"/>
                        <a:cs typeface="Arial" charset="0"/>
                      </a:endParaRPr>
                    </a:p>
                  </a:txBody>
                  <a:tcPr>
                    <a:lnL w="285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800" kern="1200" dirty="0" smtClean="0">
                          <a:solidFill>
                            <a:schemeClr val="dk1"/>
                          </a:solidFill>
                          <a:latin typeface="+mn-lt"/>
                          <a:ea typeface="+mn-ea"/>
                          <a:cs typeface="+mn-cs"/>
                        </a:rPr>
                        <a:t>Following the body of the bundle is a general solution which refers back to the initial problem statement. (The solution statement, of course, captures the aim of the body too, because a bundle is itself a specific instance of the general solution).</a:t>
                      </a:r>
                    </a:p>
                  </a:txBody>
                  <a:tcPr>
                    <a:lnL w="31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 name="Rectangle 4"/>
          <p:cNvSpPr/>
          <p:nvPr/>
        </p:nvSpPr>
        <p:spPr bwMode="auto">
          <a:xfrm>
            <a:off x="1857356" y="2071678"/>
            <a:ext cx="6929486" cy="3214710"/>
          </a:xfrm>
          <a:prstGeom prst="rect">
            <a:avLst/>
          </a:prstGeom>
          <a:noFill/>
          <a:ln w="5715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 latinLnBrk="0" hangingPunct="1">
              <a:lnSpc>
                <a:spcPct val="100000"/>
              </a:lnSpc>
              <a:spcBef>
                <a:spcPct val="30000"/>
              </a:spcBef>
              <a:spcAft>
                <a:spcPct val="0"/>
              </a:spcAft>
              <a:buClrTx/>
              <a:buSzTx/>
              <a:buFontTx/>
              <a:buNone/>
              <a:tabLst/>
            </a:pPr>
            <a:endParaRPr kumimoji="0" lang="en-GB" sz="2400" b="0" i="0" u="none" strike="noStrike" cap="none" normalizeH="0" baseline="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0978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GB" dirty="0" smtClean="0"/>
              <a:t>Bridging the gap</a:t>
            </a:r>
          </a:p>
        </p:txBody>
      </p:sp>
      <p:sp>
        <p:nvSpPr>
          <p:cNvPr id="52227" name="Content Placeholder 2"/>
          <p:cNvSpPr>
            <a:spLocks noGrp="1"/>
          </p:cNvSpPr>
          <p:nvPr>
            <p:ph idx="1"/>
          </p:nvPr>
        </p:nvSpPr>
        <p:spPr/>
        <p:txBody>
          <a:bodyPr/>
          <a:lstStyle/>
          <a:p>
            <a:r>
              <a:rPr lang="en-GB" dirty="0" smtClean="0"/>
              <a:t>Bundle</a:t>
            </a:r>
            <a:r>
              <a:rPr lang="en-GB" i="1" dirty="0" smtClean="0"/>
              <a:t> form </a:t>
            </a:r>
            <a:r>
              <a:rPr lang="en-GB" dirty="0" smtClean="0"/>
              <a:t>and the </a:t>
            </a:r>
            <a:r>
              <a:rPr lang="en-GB" i="1" dirty="0" smtClean="0"/>
              <a:t>formulaic phrases</a:t>
            </a:r>
            <a:r>
              <a:rPr lang="en-GB" dirty="0" smtClean="0"/>
              <a:t> help structure the singular experience to facilitate sharing</a:t>
            </a:r>
          </a:p>
          <a:p>
            <a:r>
              <a:rPr lang="en-GB" dirty="0" smtClean="0"/>
              <a:t>Narrative “body” helps to connect teller and listener.</a:t>
            </a:r>
          </a:p>
          <a:p>
            <a:r>
              <a:rPr lang="en-GB" dirty="0" smtClean="0"/>
              <a:t>I know that this practice is real—it’s close to the work—it has been developed and deployed “in anger”</a:t>
            </a:r>
          </a:p>
          <a:p>
            <a:pPr>
              <a:buNone/>
            </a:pPr>
            <a:endParaRPr lang="en-GB" dirty="0" smtClean="0"/>
          </a:p>
        </p:txBody>
      </p:sp>
    </p:spTree>
    <p:extLst>
      <p:ext uri="{BB962C8B-B14F-4D97-AF65-F5344CB8AC3E}">
        <p14:creationId xmlns:p14="http://schemas.microsoft.com/office/powerpoint/2010/main" val="41283767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Sharing Practice Project</a:t>
            </a:r>
            <a:endParaRPr lang="en-GB" dirty="0"/>
          </a:p>
        </p:txBody>
      </p:sp>
      <p:sp>
        <p:nvSpPr>
          <p:cNvPr id="6" name="Content Placeholder 5"/>
          <p:cNvSpPr>
            <a:spLocks noGrp="1"/>
          </p:cNvSpPr>
          <p:nvPr>
            <p:ph idx="1"/>
          </p:nvPr>
        </p:nvSpPr>
        <p:spPr>
          <a:xfrm>
            <a:off x="684213" y="1484313"/>
            <a:ext cx="4607867" cy="4897437"/>
          </a:xfrm>
        </p:spPr>
        <p:txBody>
          <a:bodyPr/>
          <a:lstStyle/>
          <a:p>
            <a:r>
              <a:rPr lang="en-GB" dirty="0" smtClean="0"/>
              <a:t>The form didn’t work for everyone.</a:t>
            </a:r>
          </a:p>
          <a:p>
            <a:r>
              <a:rPr lang="en-GB" dirty="0" smtClean="0"/>
              <a:t>Re-purposed for a different group, to reflect their language and needs.</a:t>
            </a:r>
            <a:endParaRPr lang="en-GB" dirty="0"/>
          </a:p>
        </p:txBody>
      </p:sp>
      <p:graphicFrame>
        <p:nvGraphicFramePr>
          <p:cNvPr id="5" name="Object 4"/>
          <p:cNvGraphicFramePr>
            <a:graphicFrameLocks noChangeAspect="1"/>
          </p:cNvGraphicFramePr>
          <p:nvPr>
            <p:extLst>
              <p:ext uri="{D42A27DB-BD31-4B8C-83A1-F6EECF244321}">
                <p14:modId xmlns:p14="http://schemas.microsoft.com/office/powerpoint/2010/main" val="1618831198"/>
              </p:ext>
            </p:extLst>
          </p:nvPr>
        </p:nvGraphicFramePr>
        <p:xfrm>
          <a:off x="5724128" y="1523578"/>
          <a:ext cx="2971800" cy="4857750"/>
        </p:xfrm>
        <a:graphic>
          <a:graphicData uri="http://schemas.openxmlformats.org/presentationml/2006/ole">
            <mc:AlternateContent xmlns:mc="http://schemas.openxmlformats.org/markup-compatibility/2006">
              <mc:Choice xmlns:v="urn:schemas-microsoft-com:vml" Requires="v">
                <p:oleObj spid="_x0000_s4111" name="Acrobat Document" r:id="rId3" imgW="2971779" imgH="4857725" progId="AcroExch.Document.7">
                  <p:embed/>
                </p:oleObj>
              </mc:Choice>
              <mc:Fallback>
                <p:oleObj name="Acrobat Document" r:id="rId3" imgW="2971779" imgH="4857725" progId="AcroExch.Document.7">
                  <p:embed/>
                  <p:pic>
                    <p:nvPicPr>
                      <p:cNvPr id="0" name=""/>
                      <p:cNvPicPr/>
                      <p:nvPr/>
                    </p:nvPicPr>
                    <p:blipFill>
                      <a:blip r:embed="rId4"/>
                      <a:stretch>
                        <a:fillRect/>
                      </a:stretch>
                    </p:blipFill>
                    <p:spPr>
                      <a:xfrm>
                        <a:off x="5724128" y="1523578"/>
                        <a:ext cx="2971800" cy="4857750"/>
                      </a:xfrm>
                      <a:prstGeom prst="rect">
                        <a:avLst/>
                      </a:prstGeom>
                    </p:spPr>
                  </p:pic>
                </p:oleObj>
              </mc:Fallback>
            </mc:AlternateContent>
          </a:graphicData>
        </a:graphic>
      </p:graphicFrame>
    </p:spTree>
    <p:extLst>
      <p:ext uri="{BB962C8B-B14F-4D97-AF65-F5344CB8AC3E}">
        <p14:creationId xmlns:p14="http://schemas.microsoft.com/office/powerpoint/2010/main" val="383060199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Jack </a:t>
            </a:r>
            <a:r>
              <a:rPr lang="en-GB" dirty="0" err="1" smtClean="0"/>
              <a:t>Loughran’s</a:t>
            </a:r>
            <a:r>
              <a:rPr lang="en-GB" dirty="0" smtClean="0"/>
              <a:t> </a:t>
            </a:r>
            <a:r>
              <a:rPr lang="en-GB" dirty="0" err="1" smtClean="0"/>
              <a:t>CoRe</a:t>
            </a:r>
            <a:endParaRPr lang="en-GB" dirty="0"/>
          </a:p>
        </p:txBody>
      </p:sp>
      <p:sp>
        <p:nvSpPr>
          <p:cNvPr id="3" name="Content Placeholder 2"/>
          <p:cNvSpPr>
            <a:spLocks noGrp="1"/>
          </p:cNvSpPr>
          <p:nvPr>
            <p:ph idx="1"/>
          </p:nvPr>
        </p:nvSpPr>
        <p:spPr/>
        <p:txBody>
          <a:bodyPr/>
          <a:lstStyle/>
          <a:p>
            <a:r>
              <a:rPr lang="en-GB" dirty="0" smtClean="0"/>
              <a:t>An explicit attempt to uncover and represent PCK</a:t>
            </a:r>
            <a:endParaRPr lang="en-GB" dirty="0"/>
          </a:p>
        </p:txBody>
      </p:sp>
    </p:spTree>
    <p:extLst>
      <p:ext uri="{BB962C8B-B14F-4D97-AF65-F5344CB8AC3E}">
        <p14:creationId xmlns:p14="http://schemas.microsoft.com/office/powerpoint/2010/main" val="2397260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Situated knowledge in other domains: kitchens</a:t>
            </a:r>
            <a:endParaRPr lang="en-GB" dirty="0"/>
          </a:p>
        </p:txBody>
      </p:sp>
      <p:sp>
        <p:nvSpPr>
          <p:cNvPr id="3" name="Content Placeholder 2"/>
          <p:cNvSpPr>
            <a:spLocks noGrp="1"/>
          </p:cNvSpPr>
          <p:nvPr>
            <p:ph idx="1"/>
          </p:nvPr>
        </p:nvSpPr>
        <p:spPr/>
        <p:txBody>
          <a:bodyPr/>
          <a:lstStyle/>
          <a:p>
            <a:r>
              <a:rPr lang="en-GB" dirty="0" smtClean="0"/>
              <a:t>I think cooking – and kitchens – have structural similarities to teaching and learning.</a:t>
            </a:r>
          </a:p>
          <a:p>
            <a:r>
              <a:rPr lang="en-GB" dirty="0" smtClean="0"/>
              <a:t>Cooking, too, is inevitably situated. It takes place in </a:t>
            </a:r>
            <a:r>
              <a:rPr lang="en-GB" i="1" dirty="0" smtClean="0"/>
              <a:t>this</a:t>
            </a:r>
            <a:r>
              <a:rPr lang="en-GB" dirty="0" smtClean="0"/>
              <a:t> kitchen, with </a:t>
            </a:r>
            <a:r>
              <a:rPr lang="en-GB" i="1" dirty="0" smtClean="0"/>
              <a:t>these</a:t>
            </a:r>
            <a:r>
              <a:rPr lang="en-GB" dirty="0" smtClean="0"/>
              <a:t> tools, and I am preparing a meal for </a:t>
            </a:r>
            <a:r>
              <a:rPr lang="en-GB" i="1" dirty="0" smtClean="0"/>
              <a:t>these</a:t>
            </a:r>
            <a:r>
              <a:rPr lang="en-GB" dirty="0" smtClean="0"/>
              <a:t> eaters.</a:t>
            </a:r>
          </a:p>
          <a:p>
            <a:r>
              <a:rPr lang="en-GB" dirty="0" smtClean="0"/>
              <a:t>I have only my own knowledge and skills to draw on “in the moment” and have to deal with emergencies and spills as they happen.</a:t>
            </a:r>
          </a:p>
          <a:p>
            <a:r>
              <a:rPr lang="en-GB" dirty="0" smtClean="0"/>
              <a:t>It, too, </a:t>
            </a:r>
            <a:r>
              <a:rPr lang="en-GB" dirty="0"/>
              <a:t>is a space of situated possibility</a:t>
            </a:r>
            <a:r>
              <a:rPr lang="en-GB" dirty="0" smtClean="0"/>
              <a:t>.</a:t>
            </a:r>
            <a:endParaRPr lang="en-GB" dirty="0"/>
          </a:p>
        </p:txBody>
      </p:sp>
    </p:spTree>
    <p:extLst>
      <p:ext uri="{BB962C8B-B14F-4D97-AF65-F5344CB8AC3E}">
        <p14:creationId xmlns:p14="http://schemas.microsoft.com/office/powerpoint/2010/main" val="56590539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Content Representation (</a:t>
            </a:r>
            <a:r>
              <a:rPr lang="en-GB" dirty="0" err="1" smtClean="0"/>
              <a:t>CoRe</a:t>
            </a:r>
            <a:r>
              <a:rPr lang="en-GB" dirty="0" smtClean="0"/>
              <a:t>)</a:t>
            </a:r>
            <a:endParaRPr lang="en-GB" dirty="0"/>
          </a:p>
        </p:txBody>
      </p:sp>
      <p:sp>
        <p:nvSpPr>
          <p:cNvPr id="3" name="Content Placeholder 2"/>
          <p:cNvSpPr>
            <a:spLocks noGrp="1"/>
          </p:cNvSpPr>
          <p:nvPr>
            <p:ph idx="1"/>
          </p:nvPr>
        </p:nvSpPr>
        <p:spPr/>
        <p:txBody>
          <a:bodyPr>
            <a:normAutofit fontScale="92500" lnSpcReduction="20000"/>
          </a:bodyPr>
          <a:lstStyle/>
          <a:p>
            <a:r>
              <a:rPr lang="en-GB" dirty="0"/>
              <a:t>What you intend the </a:t>
            </a:r>
            <a:r>
              <a:rPr lang="en-GB" b="1" i="1" dirty="0"/>
              <a:t>students</a:t>
            </a:r>
            <a:r>
              <a:rPr lang="en-GB" dirty="0"/>
              <a:t> to learn about this idea?</a:t>
            </a:r>
          </a:p>
          <a:p>
            <a:r>
              <a:rPr lang="en-GB" dirty="0"/>
              <a:t>Why is it important for students to know </a:t>
            </a:r>
            <a:r>
              <a:rPr lang="en-GB" b="1" i="1" dirty="0"/>
              <a:t>this</a:t>
            </a:r>
            <a:r>
              <a:rPr lang="en-GB" dirty="0"/>
              <a:t>?</a:t>
            </a:r>
          </a:p>
          <a:p>
            <a:r>
              <a:rPr lang="en-GB" dirty="0"/>
              <a:t>What else </a:t>
            </a:r>
            <a:r>
              <a:rPr lang="en-GB" dirty="0" smtClean="0"/>
              <a:t>do </a:t>
            </a:r>
            <a:r>
              <a:rPr lang="en-GB" b="1" i="1" dirty="0" smtClean="0"/>
              <a:t>you </a:t>
            </a:r>
            <a:r>
              <a:rPr lang="en-GB" dirty="0"/>
              <a:t>know about this idea (that you do not intend students to know yet)?</a:t>
            </a:r>
          </a:p>
          <a:p>
            <a:r>
              <a:rPr lang="en-GB" dirty="0"/>
              <a:t>Difficulties, or limitations, connected with teaching this idea.</a:t>
            </a:r>
          </a:p>
          <a:p>
            <a:r>
              <a:rPr lang="en-GB" dirty="0"/>
              <a:t>Knowledge about the students’ thinking which influences your teaching of this idea.</a:t>
            </a:r>
          </a:p>
          <a:p>
            <a:r>
              <a:rPr lang="en-GB" dirty="0"/>
              <a:t>Other factors that influence your teaching of this idea.</a:t>
            </a:r>
          </a:p>
          <a:p>
            <a:r>
              <a:rPr lang="en-GB" dirty="0"/>
              <a:t>Teaching procedures (and particular reasons for using these to engage with this idea).</a:t>
            </a:r>
          </a:p>
          <a:p>
            <a:r>
              <a:rPr lang="en-GB" dirty="0"/>
              <a:t>Specific ways of ascertaining students’ understanding or confusion around this idea (include likely range of responses).</a:t>
            </a:r>
          </a:p>
          <a:p>
            <a:endParaRPr lang="en-GB" dirty="0"/>
          </a:p>
        </p:txBody>
      </p:sp>
    </p:spTree>
    <p:extLst>
      <p:ext uri="{BB962C8B-B14F-4D97-AF65-F5344CB8AC3E}">
        <p14:creationId xmlns:p14="http://schemas.microsoft.com/office/powerpoint/2010/main" val="6224580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ACM Exemplar template (extract)</a:t>
            </a:r>
          </a:p>
        </p:txBody>
      </p:sp>
      <p:sp>
        <p:nvSpPr>
          <p:cNvPr id="3" name="Content Placeholder 2"/>
          <p:cNvSpPr>
            <a:spLocks noGrp="1"/>
          </p:cNvSpPr>
          <p:nvPr>
            <p:ph idx="1"/>
          </p:nvPr>
        </p:nvSpPr>
        <p:spPr/>
        <p:txBody>
          <a:bodyPr>
            <a:normAutofit/>
          </a:bodyPr>
          <a:lstStyle/>
          <a:p>
            <a:r>
              <a:rPr lang="en-GB" dirty="0"/>
              <a:t>Where does the course fit in your curriculum?</a:t>
            </a:r>
          </a:p>
          <a:p>
            <a:r>
              <a:rPr lang="en-GB" dirty="0"/>
              <a:t>What is covered in the course?</a:t>
            </a:r>
          </a:p>
          <a:p>
            <a:r>
              <a:rPr lang="en-GB" dirty="0"/>
              <a:t>What is the format of the course?</a:t>
            </a:r>
          </a:p>
          <a:p>
            <a:r>
              <a:rPr lang="en-GB" dirty="0"/>
              <a:t>How are students assessed?</a:t>
            </a:r>
          </a:p>
          <a:p>
            <a:r>
              <a:rPr lang="en-GB" dirty="0"/>
              <a:t>Course textbooks and materials</a:t>
            </a:r>
          </a:p>
          <a:p>
            <a:r>
              <a:rPr lang="en-GB" dirty="0"/>
              <a:t>Why do you teach the course this way?</a:t>
            </a:r>
          </a:p>
          <a:p>
            <a:endParaRPr lang="en-GB" dirty="0"/>
          </a:p>
        </p:txBody>
      </p:sp>
    </p:spTree>
    <p:extLst>
      <p:ext uri="{BB962C8B-B14F-4D97-AF65-F5344CB8AC3E}">
        <p14:creationId xmlns:p14="http://schemas.microsoft.com/office/powerpoint/2010/main" val="8680135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GB" i="1" smtClean="0"/>
              <a:t>Disciplinary Commons</a:t>
            </a:r>
            <a:r>
              <a:rPr lang="en-GB" smtClean="0"/>
              <a:t>: </a:t>
            </a:r>
            <a:r>
              <a:rPr lang="en-GB" smtClean="0">
                <a:hlinkClick r:id="rId2"/>
              </a:rPr>
              <a:t>Portfolio</a:t>
            </a:r>
            <a:r>
              <a:rPr lang="en-GB" smtClean="0"/>
              <a:t> form</a:t>
            </a:r>
          </a:p>
        </p:txBody>
      </p:sp>
      <p:sp>
        <p:nvSpPr>
          <p:cNvPr id="4" name="Content Placeholder 3"/>
          <p:cNvSpPr>
            <a:spLocks noGrp="1"/>
          </p:cNvSpPr>
          <p:nvPr>
            <p:ph sz="half" idx="1"/>
          </p:nvPr>
        </p:nvSpPr>
        <p:spPr/>
        <p:txBody>
          <a:bodyPr/>
          <a:lstStyle/>
          <a:p>
            <a:pPr eaLnBrk="1" hangingPunct="1"/>
            <a:r>
              <a:rPr lang="en-GB" smtClean="0"/>
              <a:t>Have six sections:</a:t>
            </a:r>
          </a:p>
          <a:p>
            <a:pPr lvl="1" eaLnBrk="1" hangingPunct="1"/>
            <a:r>
              <a:rPr lang="en-GB" smtClean="0"/>
              <a:t>Context</a:t>
            </a:r>
          </a:p>
          <a:p>
            <a:pPr lvl="1" eaLnBrk="1" hangingPunct="1"/>
            <a:r>
              <a:rPr lang="en-GB" smtClean="0"/>
              <a:t>Content</a:t>
            </a:r>
          </a:p>
          <a:p>
            <a:pPr lvl="1" eaLnBrk="1" hangingPunct="1"/>
            <a:r>
              <a:rPr lang="en-GB" smtClean="0"/>
              <a:t>Instructional Design</a:t>
            </a:r>
          </a:p>
          <a:p>
            <a:pPr lvl="1" eaLnBrk="1" hangingPunct="1"/>
            <a:r>
              <a:rPr lang="en-GB" smtClean="0"/>
              <a:t>Delivery</a:t>
            </a:r>
          </a:p>
          <a:p>
            <a:pPr lvl="1" eaLnBrk="1" hangingPunct="1"/>
            <a:r>
              <a:rPr lang="en-GB" smtClean="0"/>
              <a:t>Assessment </a:t>
            </a:r>
          </a:p>
          <a:p>
            <a:pPr lvl="1" eaLnBrk="1" hangingPunct="1"/>
            <a:r>
              <a:rPr lang="en-GB" smtClean="0"/>
              <a:t>Evaluation</a:t>
            </a:r>
          </a:p>
        </p:txBody>
      </p:sp>
      <p:sp>
        <p:nvSpPr>
          <p:cNvPr id="5" name="Content Placeholder 4"/>
          <p:cNvSpPr>
            <a:spLocks noGrp="1"/>
          </p:cNvSpPr>
          <p:nvPr>
            <p:ph sz="half" idx="2"/>
          </p:nvPr>
        </p:nvSpPr>
        <p:spPr/>
        <p:txBody>
          <a:bodyPr/>
          <a:lstStyle/>
          <a:p>
            <a:pPr eaLnBrk="1" hangingPunct="1"/>
            <a:r>
              <a:rPr lang="en-GB" sz="2400" dirty="0" smtClean="0"/>
              <a:t>Each section consists of an artefact and a commentary.</a:t>
            </a:r>
          </a:p>
          <a:p>
            <a:pPr eaLnBrk="1" hangingPunct="1"/>
            <a:r>
              <a:rPr lang="en-GB" sz="2400" dirty="0" smtClean="0"/>
              <a:t>Detail and discussion.</a:t>
            </a:r>
          </a:p>
          <a:p>
            <a:pPr eaLnBrk="1" hangingPunct="1"/>
            <a:r>
              <a:rPr lang="en-GB" sz="2400" dirty="0" smtClean="0"/>
              <a:t>Evidence and narrative.</a:t>
            </a:r>
          </a:p>
          <a:p>
            <a:pPr eaLnBrk="1" hangingPunct="1"/>
            <a:r>
              <a:rPr lang="en-GB" sz="2400" dirty="0" smtClean="0"/>
              <a:t>What and why.</a:t>
            </a:r>
          </a:p>
          <a:p>
            <a:pPr eaLnBrk="1" hangingPunct="1"/>
            <a:r>
              <a:rPr lang="en-GB" sz="2400" dirty="0" smtClean="0"/>
              <a:t>Personal, but not idiosyncratic</a:t>
            </a:r>
          </a:p>
          <a:p>
            <a:pPr eaLnBrk="1" hangingPunct="1"/>
            <a:endParaRPr lang="en-GB" dirty="0" smtClean="0"/>
          </a:p>
          <a:p>
            <a:pPr eaLnBrk="1" hangingPunct="1"/>
            <a:endParaRPr lang="en-GB" dirty="0" smtClean="0"/>
          </a:p>
        </p:txBody>
      </p:sp>
    </p:spTree>
    <p:extLst>
      <p:ext uri="{BB962C8B-B14F-4D97-AF65-F5344CB8AC3E}">
        <p14:creationId xmlns:p14="http://schemas.microsoft.com/office/powerpoint/2010/main" val="277762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GB" dirty="0" smtClean="0"/>
              <a:t>Benefits of the </a:t>
            </a:r>
            <a:r>
              <a:rPr lang="en-GB" i="1" dirty="0" smtClean="0"/>
              <a:t>Commons</a:t>
            </a:r>
          </a:p>
        </p:txBody>
      </p:sp>
      <p:sp>
        <p:nvSpPr>
          <p:cNvPr id="77827" name="Rectangle 3"/>
          <p:cNvSpPr>
            <a:spLocks noGrp="1" noChangeArrowheads="1"/>
          </p:cNvSpPr>
          <p:nvPr>
            <p:ph type="body" idx="1"/>
          </p:nvPr>
        </p:nvSpPr>
        <p:spPr/>
        <p:txBody>
          <a:bodyPr>
            <a:normAutofit lnSpcReduction="10000"/>
          </a:bodyPr>
          <a:lstStyle/>
          <a:p>
            <a:pPr eaLnBrk="1" hangingPunct="1"/>
            <a:r>
              <a:rPr lang="en-GB" dirty="0" smtClean="0"/>
              <a:t>All </a:t>
            </a:r>
            <a:r>
              <a:rPr lang="en-GB" i="1" dirty="0" smtClean="0"/>
              <a:t>Commoners </a:t>
            </a:r>
            <a:r>
              <a:rPr lang="en-GB" dirty="0" smtClean="0"/>
              <a:t>are expert</a:t>
            </a:r>
          </a:p>
          <a:p>
            <a:pPr eaLnBrk="1" hangingPunct="1"/>
            <a:r>
              <a:rPr lang="en-GB" i="1" dirty="0" smtClean="0"/>
              <a:t>Commoners </a:t>
            </a:r>
            <a:r>
              <a:rPr lang="en-GB" dirty="0" smtClean="0"/>
              <a:t>work together to discover, interpret and re-interpret new material</a:t>
            </a:r>
          </a:p>
          <a:p>
            <a:r>
              <a:rPr lang="en-US" dirty="0" smtClean="0"/>
              <a:t>Part of the sharing is cross-institutional peer observation of teaching.</a:t>
            </a:r>
            <a:endParaRPr lang="en-GB" dirty="0" smtClean="0"/>
          </a:p>
          <a:p>
            <a:r>
              <a:rPr lang="en-GB" dirty="0" smtClean="0"/>
              <a:t>We gain an unusual depth of knowledge about practice in other institutions. Knowledge normally only otherwise acquired through a process of “charismatic embedding”</a:t>
            </a:r>
          </a:p>
          <a:p>
            <a:r>
              <a:rPr lang="en-GB" dirty="0" smtClean="0"/>
              <a:t>Resultant public documentation is contextual, comparative and collegial – and inevitably one step (or 10, or 17 steps) from singular tacit, embodied experience</a:t>
            </a:r>
          </a:p>
          <a:p>
            <a:pPr eaLnBrk="1" hangingPunct="1"/>
            <a:endParaRPr lang="en-GB" dirty="0" smtClean="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Recommendation domain</a:t>
            </a:r>
            <a:endParaRPr lang="en-GB" dirty="0"/>
          </a:p>
        </p:txBody>
      </p:sp>
      <p:sp>
        <p:nvSpPr>
          <p:cNvPr id="3" name="Content Placeholder 2"/>
          <p:cNvSpPr>
            <a:spLocks noGrp="1"/>
          </p:cNvSpPr>
          <p:nvPr>
            <p:ph idx="1"/>
          </p:nvPr>
        </p:nvSpPr>
        <p:spPr/>
        <p:txBody>
          <a:bodyPr>
            <a:normAutofit/>
          </a:bodyPr>
          <a:lstStyle/>
          <a:p>
            <a:r>
              <a:rPr lang="en-GB" dirty="0" err="1"/>
              <a:t>Byerlee</a:t>
            </a:r>
            <a:r>
              <a:rPr lang="en-GB" dirty="0"/>
              <a:t>, Harrington, &amp; </a:t>
            </a:r>
            <a:r>
              <a:rPr lang="en-GB" dirty="0" err="1"/>
              <a:t>Winkelmann</a:t>
            </a:r>
            <a:r>
              <a:rPr lang="en-GB" dirty="0"/>
              <a:t>, 1982 </a:t>
            </a:r>
            <a:r>
              <a:rPr lang="en-GB" dirty="0" smtClean="0"/>
              <a:t>say:</a:t>
            </a:r>
          </a:p>
          <a:p>
            <a:r>
              <a:rPr lang="en-GB" dirty="0" smtClean="0"/>
              <a:t>“… we </a:t>
            </a:r>
            <a:r>
              <a:rPr lang="en-GB" dirty="0"/>
              <a:t>have proposed the concept of a recommendation domain (RD) as a group of farmers with roughly similar practices and circumstances for whom a given recommendation will be broadly appropriate. It is a stratification of farmers, not area; farmers, not fields, make decisions … resulting domains are often not amenable to geographical mapping because farmers of different domains may be interspersed in a given area</a:t>
            </a:r>
            <a:r>
              <a:rPr lang="en-GB" dirty="0" smtClean="0"/>
              <a:t>.”</a:t>
            </a:r>
            <a:endParaRPr lang="en-GB" dirty="0"/>
          </a:p>
        </p:txBody>
      </p:sp>
    </p:spTree>
    <p:extLst>
      <p:ext uri="{BB962C8B-B14F-4D97-AF65-F5344CB8AC3E}">
        <p14:creationId xmlns:p14="http://schemas.microsoft.com/office/powerpoint/2010/main" val="42055450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GB" dirty="0" smtClean="0"/>
              <a:t>Bridging the gap</a:t>
            </a:r>
          </a:p>
        </p:txBody>
      </p:sp>
      <p:sp>
        <p:nvSpPr>
          <p:cNvPr id="57347" name="Content Placeholder 2"/>
          <p:cNvSpPr>
            <a:spLocks noGrp="1"/>
          </p:cNvSpPr>
          <p:nvPr>
            <p:ph idx="1"/>
          </p:nvPr>
        </p:nvSpPr>
        <p:spPr/>
        <p:txBody>
          <a:bodyPr/>
          <a:lstStyle/>
          <a:p>
            <a:r>
              <a:rPr lang="en-GB" dirty="0" smtClean="0"/>
              <a:t>This narrative knowledge is not a “recipe” – I read a portfolio to find out how someone else taught the course, not to be instructed how I should do it. </a:t>
            </a:r>
          </a:p>
          <a:p>
            <a:r>
              <a:rPr lang="en-GB" dirty="0"/>
              <a:t>R</a:t>
            </a:r>
            <a:r>
              <a:rPr lang="en-GB" dirty="0" smtClean="0"/>
              <a:t>eading their story allows their experiences to become my own, allows me to gauge what will work for me. </a:t>
            </a:r>
          </a:p>
          <a:p>
            <a:r>
              <a:rPr lang="en-GB" dirty="0" smtClean="0"/>
              <a:t>It supports and builds my own expertise, my own PCK.</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Narrative nature of PCK: three facets</a:t>
            </a:r>
            <a:endParaRPr lang="en-GB" dirty="0"/>
          </a:p>
        </p:txBody>
      </p:sp>
      <p:sp>
        <p:nvSpPr>
          <p:cNvPr id="3" name="Content Placeholder 2"/>
          <p:cNvSpPr>
            <a:spLocks noGrp="1"/>
          </p:cNvSpPr>
          <p:nvPr>
            <p:ph idx="1"/>
          </p:nvPr>
        </p:nvSpPr>
        <p:spPr/>
        <p:txBody>
          <a:bodyPr/>
          <a:lstStyle/>
          <a:p>
            <a:r>
              <a:rPr lang="en-GB" dirty="0" smtClean="0"/>
              <a:t>Narrative in elicitation</a:t>
            </a:r>
          </a:p>
          <a:p>
            <a:pPr lvl="1"/>
            <a:r>
              <a:rPr lang="en-GB" dirty="0" smtClean="0"/>
              <a:t>response </a:t>
            </a:r>
            <a:r>
              <a:rPr lang="en-GB" dirty="0"/>
              <a:t>to </a:t>
            </a:r>
            <a:r>
              <a:rPr lang="en-GB" dirty="0" smtClean="0"/>
              <a:t>situation/story (Bob and Alice)</a:t>
            </a:r>
            <a:endParaRPr lang="en-GB" dirty="0"/>
          </a:p>
          <a:p>
            <a:r>
              <a:rPr lang="en-GB" dirty="0" smtClean="0"/>
              <a:t>Narrative in expression</a:t>
            </a:r>
          </a:p>
          <a:p>
            <a:pPr lvl="1"/>
            <a:r>
              <a:rPr lang="en-GB" dirty="0"/>
              <a:t>Narrative as the carrier of practical </a:t>
            </a:r>
            <a:r>
              <a:rPr lang="en-GB" dirty="0" smtClean="0"/>
              <a:t>experience and foundation for development of expertise  (</a:t>
            </a:r>
            <a:r>
              <a:rPr lang="en-GB" dirty="0" err="1" smtClean="0"/>
              <a:t>Gudmundsdottir</a:t>
            </a:r>
            <a:r>
              <a:rPr lang="en-GB" dirty="0" smtClean="0"/>
              <a:t> and Benner)</a:t>
            </a:r>
            <a:endParaRPr lang="en-GB" dirty="0"/>
          </a:p>
          <a:p>
            <a:r>
              <a:rPr lang="en-GB" dirty="0" smtClean="0"/>
              <a:t>Narrative in representation</a:t>
            </a:r>
          </a:p>
          <a:p>
            <a:pPr lvl="1"/>
            <a:r>
              <a:rPr lang="en-GB" dirty="0" smtClean="0"/>
              <a:t>Portfolios (</a:t>
            </a:r>
            <a:r>
              <a:rPr lang="en-GB" dirty="0"/>
              <a:t>a</a:t>
            </a:r>
            <a:r>
              <a:rPr lang="en-GB" dirty="0" smtClean="0"/>
              <a:t>mongst others – see also Bundles, </a:t>
            </a:r>
            <a:r>
              <a:rPr lang="en-GB" dirty="0" err="1" smtClean="0"/>
              <a:t>CoRe</a:t>
            </a:r>
            <a:r>
              <a:rPr lang="en-GB" dirty="0" smtClean="0"/>
              <a:t>, ACM exemplar template)</a:t>
            </a:r>
          </a:p>
        </p:txBody>
      </p:sp>
    </p:spTree>
    <p:extLst>
      <p:ext uri="{BB962C8B-B14F-4D97-AF65-F5344CB8AC3E}">
        <p14:creationId xmlns:p14="http://schemas.microsoft.com/office/powerpoint/2010/main" val="2247719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dirty="0" smtClean="0"/>
              <a:t>References</a:t>
            </a:r>
          </a:p>
        </p:txBody>
      </p:sp>
      <p:sp>
        <p:nvSpPr>
          <p:cNvPr id="58371" name="Content Placeholder 2"/>
          <p:cNvSpPr>
            <a:spLocks noGrp="1"/>
          </p:cNvSpPr>
          <p:nvPr>
            <p:ph idx="1"/>
          </p:nvPr>
        </p:nvSpPr>
        <p:spPr/>
        <p:txBody>
          <a:bodyPr>
            <a:normAutofit lnSpcReduction="10000"/>
          </a:bodyPr>
          <a:lstStyle/>
          <a:p>
            <a:r>
              <a:rPr lang="en-GB" sz="1600" dirty="0" smtClean="0">
                <a:solidFill>
                  <a:schemeClr val="tx1"/>
                </a:solidFill>
                <a:latin typeface="+mn-lt"/>
                <a:ea typeface="+mn-ea"/>
                <a:cs typeface="+mn-cs"/>
              </a:rPr>
              <a:t>Uruguayan farmers’ groups are described by </a:t>
            </a:r>
            <a:r>
              <a:rPr lang="en-GB" sz="1600" dirty="0" err="1" smtClean="0">
                <a:solidFill>
                  <a:schemeClr val="tx1"/>
                </a:solidFill>
                <a:latin typeface="+mn-lt"/>
                <a:ea typeface="+mn-ea"/>
                <a:cs typeface="+mn-cs"/>
              </a:rPr>
              <a:t>Seb</a:t>
            </a:r>
            <a:r>
              <a:rPr lang="en-GB" sz="1600" dirty="0" smtClean="0">
                <a:solidFill>
                  <a:schemeClr val="tx1"/>
                </a:solidFill>
                <a:latin typeface="+mn-lt"/>
                <a:ea typeface="+mn-ea"/>
                <a:cs typeface="+mn-cs"/>
              </a:rPr>
              <a:t> </a:t>
            </a:r>
            <a:r>
              <a:rPr lang="en-GB" sz="1600" dirty="0" err="1" smtClean="0">
                <a:solidFill>
                  <a:schemeClr val="tx1"/>
                </a:solidFill>
                <a:latin typeface="+mn-lt"/>
                <a:ea typeface="+mn-ea"/>
                <a:cs typeface="+mn-cs"/>
              </a:rPr>
              <a:t>Schmoller</a:t>
            </a:r>
            <a:r>
              <a:rPr lang="en-GB" sz="1600" dirty="0" smtClean="0"/>
              <a:t> in: </a:t>
            </a:r>
            <a:r>
              <a:rPr lang="en-GB" sz="1600" i="1" dirty="0" smtClean="0"/>
              <a:t>The CAMEL Project: Collaborative Approaches to the Management of E-Learning</a:t>
            </a:r>
            <a:r>
              <a:rPr lang="en-GB" sz="1600" dirty="0" smtClean="0"/>
              <a:t>, JISC 2006. Available from: http://www.jiscinfonet.ac.uk/camel </a:t>
            </a:r>
            <a:br>
              <a:rPr lang="en-GB" sz="1600" dirty="0" smtClean="0"/>
            </a:br>
            <a:r>
              <a:rPr lang="en-GB" sz="1600" dirty="0" smtClean="0"/>
              <a:t>Nicholas Kent (who provided the documents and notes) is </a:t>
            </a:r>
            <a:r>
              <a:rPr lang="en-GB" sz="1600" dirty="0" err="1" smtClean="0"/>
              <a:t>Seb’s</a:t>
            </a:r>
            <a:r>
              <a:rPr lang="en-GB" sz="1600" dirty="0" smtClean="0"/>
              <a:t> Great Uncle</a:t>
            </a:r>
            <a:endParaRPr lang="en-GB" sz="1600" dirty="0" smtClean="0">
              <a:latin typeface="Arial" pitchFamily="34" charset="0"/>
              <a:cs typeface="Arial" pitchFamily="34" charset="0"/>
            </a:endParaRPr>
          </a:p>
          <a:p>
            <a:r>
              <a:rPr lang="en-GB" sz="1600" dirty="0" err="1" smtClean="0"/>
              <a:t>Gumundsdóttir</a:t>
            </a:r>
            <a:r>
              <a:rPr lang="en-GB" sz="1600" dirty="0" smtClean="0"/>
              <a:t>, </a:t>
            </a:r>
            <a:r>
              <a:rPr lang="en-GB" sz="1600" dirty="0" err="1"/>
              <a:t>Sigrun</a:t>
            </a:r>
            <a:r>
              <a:rPr lang="en-GB" sz="1600" dirty="0" smtClean="0"/>
              <a:t> </a:t>
            </a:r>
            <a:r>
              <a:rPr lang="en-GB" sz="1600" i="1" dirty="0" smtClean="0"/>
              <a:t>Curriculum Stories: Four Case Studies of Social Studies Teaching</a:t>
            </a:r>
            <a:r>
              <a:rPr lang="en-GB" sz="1600" dirty="0" smtClean="0"/>
              <a:t> in Day</a:t>
            </a:r>
            <a:r>
              <a:rPr lang="en-GB" sz="1600" dirty="0"/>
              <a:t>, C., Pope, M. L., &amp; </a:t>
            </a:r>
            <a:r>
              <a:rPr lang="en-GB" sz="1600" dirty="0" err="1"/>
              <a:t>Denicolo</a:t>
            </a:r>
            <a:r>
              <a:rPr lang="en-GB" sz="1600" dirty="0"/>
              <a:t>, P. (1990). Insights into teachers' thinking and practice. London: </a:t>
            </a:r>
            <a:r>
              <a:rPr lang="en-GB" sz="1600" dirty="0" err="1"/>
              <a:t>Falmer</a:t>
            </a:r>
            <a:r>
              <a:rPr lang="en-GB" sz="1600" dirty="0" smtClean="0"/>
              <a:t>.</a:t>
            </a:r>
          </a:p>
          <a:p>
            <a:r>
              <a:rPr lang="en-GB" sz="1600" dirty="0" smtClean="0"/>
              <a:t>Benner</a:t>
            </a:r>
            <a:r>
              <a:rPr lang="en-GB" sz="1600" dirty="0"/>
              <a:t>, P. A., Tanner, C. A., &amp; </a:t>
            </a:r>
            <a:r>
              <a:rPr lang="en-GB" sz="1600" dirty="0" err="1"/>
              <a:t>Chesla</a:t>
            </a:r>
            <a:r>
              <a:rPr lang="en-GB" sz="1600" dirty="0"/>
              <a:t>, C. A. (1996). </a:t>
            </a:r>
            <a:r>
              <a:rPr lang="en-GB" sz="1600" i="1" dirty="0"/>
              <a:t>Expertise in nursing practice : caring, clinical judgement and ethics</a:t>
            </a:r>
            <a:r>
              <a:rPr lang="en-GB" sz="1600" dirty="0"/>
              <a:t>. New York: Springer Pub. Co.</a:t>
            </a:r>
          </a:p>
          <a:p>
            <a:r>
              <a:rPr lang="en-GB" sz="1600" dirty="0"/>
              <a:t>Bowden, J. A., &amp; </a:t>
            </a:r>
            <a:r>
              <a:rPr lang="en-GB" sz="1600" dirty="0" err="1"/>
              <a:t>Marton</a:t>
            </a:r>
            <a:r>
              <a:rPr lang="en-GB" sz="1600" dirty="0"/>
              <a:t>, F. (1998). </a:t>
            </a:r>
            <a:r>
              <a:rPr lang="en-GB" sz="1600" i="1" dirty="0"/>
              <a:t>The university of learning</a:t>
            </a:r>
            <a:r>
              <a:rPr lang="en-GB" sz="1600" dirty="0"/>
              <a:t>. London: </a:t>
            </a:r>
            <a:r>
              <a:rPr lang="en-GB" sz="1600" dirty="0" err="1"/>
              <a:t>RoutledgeFalmer</a:t>
            </a:r>
            <a:r>
              <a:rPr lang="en-GB" sz="1600" dirty="0"/>
              <a:t>, 2004.</a:t>
            </a:r>
          </a:p>
          <a:p>
            <a:r>
              <a:rPr lang="en-GB" sz="1600" dirty="0" smtClean="0"/>
              <a:t>Rob </a:t>
            </a:r>
            <a:r>
              <a:rPr lang="en-GB" sz="1600" dirty="0"/>
              <a:t>Comber, </a:t>
            </a:r>
            <a:r>
              <a:rPr lang="en-GB" sz="1600" dirty="0" err="1"/>
              <a:t>Jettie</a:t>
            </a:r>
            <a:r>
              <a:rPr lang="en-GB" sz="1600" dirty="0"/>
              <a:t> </a:t>
            </a:r>
            <a:r>
              <a:rPr lang="en-GB" sz="1600" dirty="0" err="1"/>
              <a:t>Hoonhout</a:t>
            </a:r>
            <a:r>
              <a:rPr lang="en-GB" sz="1600" dirty="0"/>
              <a:t>, </a:t>
            </a:r>
            <a:r>
              <a:rPr lang="en-GB" sz="1600" dirty="0" err="1"/>
              <a:t>Aart</a:t>
            </a:r>
            <a:r>
              <a:rPr lang="en-GB" sz="1600" dirty="0"/>
              <a:t> T. van </a:t>
            </a:r>
            <a:r>
              <a:rPr lang="en-GB" sz="1600" dirty="0" err="1"/>
              <a:t>Halteren</a:t>
            </a:r>
            <a:r>
              <a:rPr lang="en-GB" sz="1600" dirty="0"/>
              <a:t>, Paula Moynihan, Patrick Olivier, </a:t>
            </a:r>
            <a:r>
              <a:rPr lang="en-GB" sz="1600" i="1" dirty="0"/>
              <a:t>Food Practices as Situated Action: Exploring and Designing for Everyday Food Practices with Households</a:t>
            </a:r>
            <a:r>
              <a:rPr lang="en-GB" sz="1600" dirty="0"/>
              <a:t> </a:t>
            </a:r>
            <a:r>
              <a:rPr lang="en-GB" sz="1600" dirty="0" smtClean="0"/>
              <a:t>CHI2013</a:t>
            </a:r>
            <a:endParaRPr lang="en-GB" sz="1600" dirty="0"/>
          </a:p>
          <a:p>
            <a:r>
              <a:rPr lang="en-GB" sz="1600" dirty="0"/>
              <a:t>Keith </a:t>
            </a:r>
            <a:r>
              <a:rPr lang="en-GB" sz="1600" dirty="0" err="1"/>
              <a:t>Johnstone</a:t>
            </a:r>
            <a:r>
              <a:rPr lang="en-GB" sz="1600" dirty="0"/>
              <a:t>, </a:t>
            </a:r>
            <a:r>
              <a:rPr lang="en-GB" sz="1600" i="1" dirty="0" err="1"/>
              <a:t>Impro</a:t>
            </a:r>
            <a:r>
              <a:rPr lang="en-GB" sz="1600" i="1" dirty="0"/>
              <a:t> (Performance Books): Improvisation and the Theatre</a:t>
            </a:r>
            <a:r>
              <a:rPr lang="en-GB" sz="1600" dirty="0"/>
              <a:t>, Methuen Drama, 2007</a:t>
            </a:r>
          </a:p>
          <a:p>
            <a:r>
              <a:rPr lang="en-GB" sz="1600" dirty="0" err="1" smtClean="0"/>
              <a:t>Tsui</a:t>
            </a:r>
            <a:r>
              <a:rPr lang="en-GB" sz="1600" dirty="0"/>
              <a:t>, A. B. M. (2010). Cultural Contexts and Situated Possibilities in the Teaching of Second </a:t>
            </a:r>
            <a:r>
              <a:rPr lang="en-GB" sz="1600" dirty="0" err="1"/>
              <a:t>Langage</a:t>
            </a:r>
            <a:r>
              <a:rPr lang="en-GB" sz="1600" dirty="0"/>
              <a:t> Writing. </a:t>
            </a:r>
            <a:r>
              <a:rPr lang="en-GB" sz="1600" i="1" dirty="0"/>
              <a:t>Journal of Teacher Education, 61</a:t>
            </a:r>
            <a:r>
              <a:rPr lang="en-GB" sz="1600" dirty="0"/>
              <a:t>(4), 364-375.</a:t>
            </a:r>
          </a:p>
          <a:p>
            <a:pPr marL="0" indent="0">
              <a:buNone/>
            </a:pPr>
            <a:endParaRPr lang="en-GB" sz="1600" dirty="0"/>
          </a:p>
          <a:p>
            <a:endParaRPr lang="en-GB" sz="1600" dirty="0"/>
          </a:p>
          <a:p>
            <a:pPr marL="0" indent="0">
              <a:buNone/>
            </a:pPr>
            <a:endParaRPr lang="en-GB" dirty="0" smtClean="0">
              <a:solidFill>
                <a:schemeClr val="tx1"/>
              </a:solidFill>
              <a:latin typeface="+mn-lt"/>
              <a:ea typeface="+mn-ea"/>
              <a:cs typeface="+mn-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GB" altLang="en-US" dirty="0" smtClean="0"/>
              <a:t>Recipe Representation References</a:t>
            </a:r>
            <a:endParaRPr lang="en-GB" altLang="en-US" dirty="0"/>
          </a:p>
        </p:txBody>
      </p:sp>
      <p:sp>
        <p:nvSpPr>
          <p:cNvPr id="51203" name="Rectangle 3"/>
          <p:cNvSpPr>
            <a:spLocks noGrp="1" noChangeArrowheads="1"/>
          </p:cNvSpPr>
          <p:nvPr>
            <p:ph type="body" idx="1"/>
          </p:nvPr>
        </p:nvSpPr>
        <p:spPr/>
        <p:txBody>
          <a:bodyPr>
            <a:normAutofit lnSpcReduction="10000"/>
          </a:bodyPr>
          <a:lstStyle/>
          <a:p>
            <a:r>
              <a:rPr lang="en-GB" altLang="en-US" sz="2000" dirty="0"/>
              <a:t>Isabella </a:t>
            </a:r>
            <a:r>
              <a:rPr lang="en-GB" altLang="en-US" sz="2000" dirty="0" err="1"/>
              <a:t>Beeton</a:t>
            </a:r>
            <a:r>
              <a:rPr lang="en-GB" altLang="en-US" sz="2000" dirty="0"/>
              <a:t> </a:t>
            </a:r>
            <a:r>
              <a:rPr lang="en-GB" altLang="en-US" sz="2000" i="1" dirty="0"/>
              <a:t>The Book of Household Management</a:t>
            </a:r>
            <a:r>
              <a:rPr lang="en-GB" altLang="en-US" sz="2000" dirty="0"/>
              <a:t>, Jonathan Cape,1863</a:t>
            </a:r>
          </a:p>
          <a:p>
            <a:r>
              <a:rPr lang="en-GB" altLang="en-US" sz="2000" dirty="0"/>
              <a:t>Eliza Acton </a:t>
            </a:r>
            <a:r>
              <a:rPr lang="en-GB" altLang="en-US" sz="2000" i="1" dirty="0"/>
              <a:t>Modern Cookery, In All Its Branches: Reduced to a System of Easy Practice, For The use of Private Families</a:t>
            </a:r>
            <a:r>
              <a:rPr lang="en-GB" altLang="en-US" sz="2000" dirty="0"/>
              <a:t>, Lea and </a:t>
            </a:r>
            <a:r>
              <a:rPr lang="en-GB" altLang="en-US" sz="2000" dirty="0" smtClean="0"/>
              <a:t>Blanchard,1845</a:t>
            </a:r>
          </a:p>
          <a:p>
            <a:r>
              <a:rPr lang="en-GB" altLang="en-US" sz="2000" dirty="0"/>
              <a:t>Col. Arthur Robert Kenney-Herbert (“Wyvern”) </a:t>
            </a:r>
            <a:r>
              <a:rPr lang="en-GB" altLang="en-US" sz="2000" i="1" dirty="0"/>
              <a:t>Culinary Jottings for Madras</a:t>
            </a:r>
            <a:r>
              <a:rPr lang="en-GB" altLang="en-US" sz="2000" dirty="0"/>
              <a:t>, 1885 (facsimile reproduction, Prospect Books, 1994</a:t>
            </a:r>
            <a:r>
              <a:rPr lang="en-GB" altLang="en-US" sz="2000" dirty="0" smtClean="0"/>
              <a:t>)</a:t>
            </a:r>
            <a:endParaRPr lang="en-GB" altLang="en-US" sz="2000" dirty="0"/>
          </a:p>
          <a:p>
            <a:r>
              <a:rPr lang="en-GB" altLang="en-US" sz="2000" dirty="0" smtClean="0"/>
              <a:t>Cooking </a:t>
            </a:r>
            <a:r>
              <a:rPr lang="en-GB" altLang="en-US" sz="2000" dirty="0"/>
              <a:t>for Engineers, </a:t>
            </a:r>
            <a:r>
              <a:rPr lang="en-GB" altLang="en-US" sz="2000" dirty="0">
                <a:hlinkClick r:id="rId2"/>
              </a:rPr>
              <a:t>http://www.cookingforengineers.com/recipe/200/Osso-Buco</a:t>
            </a:r>
            <a:endParaRPr lang="en-GB" altLang="en-US" sz="2000" dirty="0"/>
          </a:p>
          <a:p>
            <a:r>
              <a:rPr lang="en-GB" altLang="en-US" sz="2000" dirty="0"/>
              <a:t>Just Bento no. 40</a:t>
            </a:r>
            <a:br>
              <a:rPr lang="en-GB" altLang="en-US" sz="2000" dirty="0"/>
            </a:br>
            <a:r>
              <a:rPr lang="en-GB" altLang="en-US" sz="2000" dirty="0">
                <a:hlinkClick r:id="rId3"/>
              </a:rPr>
              <a:t>http://</a:t>
            </a:r>
            <a:r>
              <a:rPr lang="en-GB" altLang="en-US" sz="2000" dirty="0" smtClean="0">
                <a:hlinkClick r:id="rId3"/>
              </a:rPr>
              <a:t>justbento.com/bento-no-40-pasta-salad-nicoise-with-a-twist</a:t>
            </a:r>
            <a:endParaRPr lang="en-GB" altLang="en-US" sz="2000" dirty="0" smtClean="0"/>
          </a:p>
          <a:p>
            <a:r>
              <a:rPr lang="en-GB" altLang="en-US" sz="2000" dirty="0" smtClean="0"/>
              <a:t>Jamie Oliver </a:t>
            </a:r>
            <a:r>
              <a:rPr lang="en-GB" sz="2000" i="1" dirty="0"/>
              <a:t>Jamie's 30-Minute Meals: A Revolutionary Approach to Cooking Good Food </a:t>
            </a:r>
            <a:r>
              <a:rPr lang="en-GB" sz="2000" i="1" dirty="0" smtClean="0"/>
              <a:t>Fast</a:t>
            </a:r>
            <a:r>
              <a:rPr lang="en-GB" sz="2000" dirty="0" smtClean="0"/>
              <a:t>, Michael Joseph, 2010</a:t>
            </a:r>
            <a:endParaRPr lang="en-GB" sz="2000" i="1"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Teaching Representation References</a:t>
            </a:r>
            <a:endParaRPr lang="en-GB" dirty="0"/>
          </a:p>
        </p:txBody>
      </p:sp>
      <p:sp>
        <p:nvSpPr>
          <p:cNvPr id="3" name="Content Placeholder 2"/>
          <p:cNvSpPr>
            <a:spLocks noGrp="1"/>
          </p:cNvSpPr>
          <p:nvPr>
            <p:ph idx="1"/>
          </p:nvPr>
        </p:nvSpPr>
        <p:spPr/>
        <p:txBody>
          <a:bodyPr>
            <a:normAutofit lnSpcReduction="10000"/>
          </a:bodyPr>
          <a:lstStyle/>
          <a:p>
            <a:r>
              <a:rPr lang="en-GB" dirty="0" smtClean="0"/>
              <a:t>Bundles</a:t>
            </a:r>
          </a:p>
          <a:p>
            <a:pPr lvl="1"/>
            <a:r>
              <a:rPr lang="en-GB" dirty="0" err="1" smtClean="0"/>
              <a:t>EPCoS</a:t>
            </a:r>
            <a:r>
              <a:rPr lang="en-GB" dirty="0" smtClean="0"/>
              <a:t> Project, </a:t>
            </a:r>
            <a:r>
              <a:rPr lang="en-GB" dirty="0">
                <a:hlinkClick r:id="rId2"/>
              </a:rPr>
              <a:t>http://</a:t>
            </a:r>
            <a:r>
              <a:rPr lang="en-GB" dirty="0" smtClean="0">
                <a:hlinkClick r:id="rId2"/>
              </a:rPr>
              <a:t>www.cs.kent.ac.uk/national/EPCOS/</a:t>
            </a:r>
            <a:endParaRPr lang="en-GB" dirty="0" smtClean="0"/>
          </a:p>
          <a:p>
            <a:pPr lvl="1"/>
            <a:r>
              <a:rPr lang="en-GB" i="1" dirty="0" smtClean="0"/>
              <a:t>Computer </a:t>
            </a:r>
            <a:r>
              <a:rPr lang="en-GB" i="1" dirty="0"/>
              <a:t>Science Project Work: Principles and Pragmatics</a:t>
            </a:r>
            <a:r>
              <a:rPr lang="en-GB" dirty="0"/>
              <a:t>, </a:t>
            </a:r>
            <a:r>
              <a:rPr lang="en-GB" dirty="0" smtClean="0"/>
              <a:t>Sally Fincher, Marian </a:t>
            </a:r>
            <a:r>
              <a:rPr lang="en-GB" dirty="0" err="1" smtClean="0"/>
              <a:t>Petre</a:t>
            </a:r>
            <a:r>
              <a:rPr lang="en-GB" dirty="0" smtClean="0"/>
              <a:t> &amp; </a:t>
            </a:r>
            <a:r>
              <a:rPr lang="en-GB" dirty="0" err="1" smtClean="0"/>
              <a:t>Martyn</a:t>
            </a:r>
            <a:r>
              <a:rPr lang="en-GB" dirty="0" smtClean="0"/>
              <a:t> Clark, Springer-</a:t>
            </a:r>
            <a:r>
              <a:rPr lang="en-GB" dirty="0" err="1" smtClean="0"/>
              <a:t>Verlag</a:t>
            </a:r>
            <a:r>
              <a:rPr lang="en-GB" dirty="0"/>
              <a:t>,</a:t>
            </a:r>
            <a:r>
              <a:rPr lang="en-GB" dirty="0" smtClean="0"/>
              <a:t> </a:t>
            </a:r>
            <a:r>
              <a:rPr lang="en-GB" dirty="0"/>
              <a:t>2001</a:t>
            </a:r>
            <a:r>
              <a:rPr lang="en-GB" dirty="0" smtClean="0"/>
              <a:t>.</a:t>
            </a:r>
          </a:p>
          <a:p>
            <a:pPr lvl="1"/>
            <a:r>
              <a:rPr lang="en-GB" dirty="0" smtClean="0"/>
              <a:t>Sharing Practice Project: http://www.sharingpractice.ac.uk</a:t>
            </a:r>
          </a:p>
          <a:p>
            <a:pPr lvl="1"/>
            <a:r>
              <a:rPr lang="en-GB" i="1" dirty="0" smtClean="0"/>
              <a:t>Representing Teaching Practice: A Book of Bundles</a:t>
            </a:r>
            <a:r>
              <a:rPr lang="en-GB" dirty="0" smtClean="0"/>
              <a:t>, Janet Finlay, University of Kent Press, 2011</a:t>
            </a:r>
          </a:p>
          <a:p>
            <a:r>
              <a:rPr lang="en-GB" dirty="0" smtClean="0"/>
              <a:t>Content Representation (</a:t>
            </a:r>
            <a:r>
              <a:rPr lang="en-GB" dirty="0" err="1" smtClean="0"/>
              <a:t>CoRe</a:t>
            </a:r>
            <a:r>
              <a:rPr lang="en-GB" dirty="0" smtClean="0"/>
              <a:t>)</a:t>
            </a:r>
          </a:p>
          <a:p>
            <a:pPr lvl="1"/>
            <a:r>
              <a:rPr lang="en-GB" dirty="0" err="1"/>
              <a:t>Loughran</a:t>
            </a:r>
            <a:r>
              <a:rPr lang="en-GB" dirty="0"/>
              <a:t>, J., Berry, A., &amp; </a:t>
            </a:r>
            <a:r>
              <a:rPr lang="en-GB" dirty="0" err="1"/>
              <a:t>Mulhall</a:t>
            </a:r>
            <a:r>
              <a:rPr lang="en-GB" dirty="0"/>
              <a:t>, P. (2006). Understanding and Developing Science Teachers' Pedagogical Content Knowledge. Rotterdam: Sense Publishers</a:t>
            </a:r>
            <a:r>
              <a:rPr lang="en-GB" dirty="0" smtClean="0"/>
              <a:t>.</a:t>
            </a:r>
            <a:endParaRPr lang="en-GB" dirty="0"/>
          </a:p>
          <a:p>
            <a:r>
              <a:rPr lang="en-GB" dirty="0" smtClean="0"/>
              <a:t>ACM Exemplars</a:t>
            </a:r>
          </a:p>
          <a:p>
            <a:pPr lvl="1"/>
            <a:r>
              <a:rPr lang="en-GB" dirty="0">
                <a:hlinkClick r:id="rId3"/>
              </a:rPr>
              <a:t>http://ai.stanford.edu/users/sahami/CS2013/</a:t>
            </a:r>
            <a:endParaRPr lang="en-GB" dirty="0"/>
          </a:p>
        </p:txBody>
      </p:sp>
    </p:spTree>
    <p:extLst>
      <p:ext uri="{BB962C8B-B14F-4D97-AF65-F5344CB8AC3E}">
        <p14:creationId xmlns:p14="http://schemas.microsoft.com/office/powerpoint/2010/main" val="20997799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Cooking competence</a:t>
            </a:r>
            <a:endParaRPr lang="en-GB" dirty="0"/>
          </a:p>
        </p:txBody>
      </p:sp>
      <p:sp>
        <p:nvSpPr>
          <p:cNvPr id="4" name="Content Placeholder 3"/>
          <p:cNvSpPr>
            <a:spLocks noGrp="1"/>
          </p:cNvSpPr>
          <p:nvPr>
            <p:ph idx="1"/>
          </p:nvPr>
        </p:nvSpPr>
        <p:spPr/>
        <p:txBody>
          <a:bodyPr/>
          <a:lstStyle/>
          <a:p>
            <a:pPr marL="457200" indent="-457200">
              <a:buClrTx/>
              <a:buSzPct val="100000"/>
              <a:buFont typeface="+mj-lt"/>
              <a:buAutoNum type="alphaLcPeriod"/>
            </a:pPr>
            <a:r>
              <a:rPr lang="en-GB" dirty="0" smtClean="0"/>
              <a:t>Use of utensils and appliances</a:t>
            </a:r>
          </a:p>
          <a:p>
            <a:pPr marL="457200" indent="-457200">
              <a:buClrTx/>
              <a:buSzPct val="100000"/>
              <a:buFont typeface="+mj-lt"/>
              <a:buAutoNum type="alphaLcPeriod"/>
            </a:pPr>
            <a:r>
              <a:rPr lang="en-GB" dirty="0" smtClean="0"/>
              <a:t>Multitasking</a:t>
            </a:r>
          </a:p>
          <a:p>
            <a:pPr marL="457200" indent="-457200">
              <a:buClrTx/>
              <a:buSzPct val="100000"/>
              <a:buFont typeface="+mj-lt"/>
              <a:buAutoNum type="alphaLcPeriod"/>
            </a:pPr>
            <a:r>
              <a:rPr lang="en-GB" dirty="0" smtClean="0"/>
              <a:t>Monitoring and adaptation</a:t>
            </a:r>
          </a:p>
          <a:p>
            <a:pPr marL="457200" indent="-457200">
              <a:buClrTx/>
              <a:buSzPct val="100000"/>
              <a:buFont typeface="+mj-lt"/>
              <a:buAutoNum type="alphaLcPeriod"/>
            </a:pPr>
            <a:r>
              <a:rPr lang="en-GB" dirty="0" smtClean="0"/>
              <a:t>Planning</a:t>
            </a:r>
          </a:p>
          <a:p>
            <a:pPr marL="457200" indent="-457200">
              <a:buClrTx/>
              <a:buSzPct val="100000"/>
              <a:buFont typeface="+mj-lt"/>
              <a:buAutoNum type="alphaLcPeriod"/>
            </a:pPr>
            <a:r>
              <a:rPr lang="en-GB" dirty="0" smtClean="0"/>
              <a:t>Reproduction of recipes</a:t>
            </a:r>
          </a:p>
          <a:p>
            <a:pPr marL="457200" indent="-457200">
              <a:buClrTx/>
              <a:buSzPct val="100000"/>
              <a:buFont typeface="+mj-lt"/>
              <a:buAutoNum type="alphaLcPeriod"/>
            </a:pPr>
            <a:r>
              <a:rPr lang="en-GB" dirty="0" smtClean="0"/>
              <a:t>Cognitive skill</a:t>
            </a:r>
          </a:p>
          <a:p>
            <a:pPr marL="457200" indent="-457200">
              <a:buClrTx/>
              <a:buSzPct val="100000"/>
              <a:buFont typeface="+mj-lt"/>
              <a:buAutoNum type="alphaLcPeriod"/>
            </a:pPr>
            <a:r>
              <a:rPr lang="en-GB" dirty="0" smtClean="0"/>
              <a:t>Nutritional knowledge</a:t>
            </a:r>
          </a:p>
          <a:p>
            <a:pPr marL="0" indent="0">
              <a:buClrTx/>
              <a:buSzPct val="100000"/>
              <a:buNone/>
            </a:pPr>
            <a:endParaRPr lang="en-GB" dirty="0" smtClean="0"/>
          </a:p>
          <a:p>
            <a:pPr marL="0" indent="0">
              <a:buClrTx/>
              <a:buSzPct val="100000"/>
              <a:buNone/>
            </a:pPr>
            <a:endParaRPr lang="en-GB" dirty="0"/>
          </a:p>
          <a:p>
            <a:pPr marL="0" indent="0" algn="r">
              <a:buClrTx/>
              <a:buSzPct val="100000"/>
              <a:buNone/>
            </a:pPr>
            <a:r>
              <a:rPr lang="en-GB" sz="1800" dirty="0" smtClean="0"/>
              <a:t>Comber et al 2013</a:t>
            </a:r>
            <a:endParaRPr lang="en-GB" sz="1800" dirty="0"/>
          </a:p>
        </p:txBody>
      </p:sp>
    </p:spTree>
    <p:extLst>
      <p:ext uri="{BB962C8B-B14F-4D97-AF65-F5344CB8AC3E}">
        <p14:creationId xmlns:p14="http://schemas.microsoft.com/office/powerpoint/2010/main" val="241430544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ChangeArrowheads="1"/>
          </p:cNvSpPr>
          <p:nvPr/>
        </p:nvSpPr>
        <p:spPr bwMode="auto">
          <a:xfrm>
            <a:off x="971550" y="1700213"/>
            <a:ext cx="8001000" cy="4648200"/>
          </a:xfrm>
          <a:prstGeom prst="rect">
            <a:avLst/>
          </a:prstGeom>
          <a:noFill/>
          <a:ln w="9525">
            <a:noFill/>
            <a:miter lim="800000"/>
            <a:headEnd/>
            <a:tailEnd/>
          </a:ln>
        </p:spPr>
        <p:txBody>
          <a:bodyPr/>
          <a:lstStyle/>
          <a:p>
            <a:pPr marL="355600" indent="-355600" fontAlgn="ctr">
              <a:spcBef>
                <a:spcPct val="35000"/>
              </a:spcBef>
              <a:buClr>
                <a:schemeClr val="tx2"/>
              </a:buClr>
              <a:buSzPct val="175000"/>
              <a:buFontTx/>
              <a:buChar char="•"/>
            </a:pPr>
            <a:r>
              <a:rPr lang="en-US"/>
              <a:t>This work is licensed under a </a:t>
            </a:r>
            <a:r>
              <a:rPr lang="en-US">
                <a:hlinkClick r:id="rId3"/>
              </a:rPr>
              <a:t>Creative Commons Attribution-NonCommercial-ShareAlike 2.5 License</a:t>
            </a:r>
            <a:r>
              <a:rPr lang="en-US"/>
              <a:t>. </a:t>
            </a:r>
          </a:p>
        </p:txBody>
      </p:sp>
      <p:pic>
        <p:nvPicPr>
          <p:cNvPr id="45059" name="Picture 6" descr="Creative Commons License"/>
          <p:cNvPicPr>
            <a:picLocks noChangeAspect="1" noChangeArrowheads="1"/>
          </p:cNvPicPr>
          <p:nvPr/>
        </p:nvPicPr>
        <p:blipFill>
          <a:blip r:embed="rId4" cstate="print"/>
          <a:srcRect/>
          <a:stretch>
            <a:fillRect/>
          </a:stretch>
        </p:blipFill>
        <p:spPr bwMode="auto">
          <a:xfrm>
            <a:off x="323850" y="1849438"/>
            <a:ext cx="1011238" cy="35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title"/>
          </p:nvPr>
        </p:nvSpPr>
        <p:spPr/>
        <p:txBody>
          <a:bodyPr/>
          <a:lstStyle/>
          <a:p>
            <a:r>
              <a:rPr lang="en-GB" altLang="en-US"/>
              <a:t>Col. Kenny-Herbert (“Wyvern”) (1878)</a:t>
            </a:r>
          </a:p>
        </p:txBody>
      </p:sp>
      <p:pic>
        <p:nvPicPr>
          <p:cNvPr id="40970" name="Picture 10" descr="wyvern"/>
          <p:cNvPicPr>
            <a:picLocks noChangeAspect="1" noChangeArrowheads="1"/>
          </p:cNvPicPr>
          <p:nvPr/>
        </p:nvPicPr>
        <p:blipFill>
          <a:blip r:embed="rId2">
            <a:extLst>
              <a:ext uri="{28A0092B-C50C-407E-A947-70E740481C1C}">
                <a14:useLocalDpi xmlns:a14="http://schemas.microsoft.com/office/drawing/2010/main" val="0"/>
              </a:ext>
            </a:extLst>
          </a:blip>
          <a:srcRect t="16937" b="50812"/>
          <a:stretch>
            <a:fillRect/>
          </a:stretch>
        </p:blipFill>
        <p:spPr bwMode="auto">
          <a:xfrm>
            <a:off x="506413" y="1412875"/>
            <a:ext cx="6442075" cy="3427413"/>
          </a:xfrm>
          <a:prstGeom prst="rect">
            <a:avLst/>
          </a:prstGeom>
          <a:noFill/>
          <a:extLst>
            <a:ext uri="{909E8E84-426E-40DD-AFC4-6F175D3DCCD1}">
              <a14:hiddenFill xmlns:a14="http://schemas.microsoft.com/office/drawing/2010/main">
                <a:solidFill>
                  <a:srgbClr val="FFFFFF"/>
                </a:solidFill>
              </a14:hiddenFill>
            </a:ext>
          </a:extLst>
        </p:spPr>
      </p:pic>
      <p:sp>
        <p:nvSpPr>
          <p:cNvPr id="40971" name="Text Box 11"/>
          <p:cNvSpPr txBox="1">
            <a:spLocks noChangeArrowheads="1"/>
          </p:cNvSpPr>
          <p:nvPr/>
        </p:nvSpPr>
        <p:spPr bwMode="auto">
          <a:xfrm>
            <a:off x="468313" y="5084763"/>
            <a:ext cx="83518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fontAlgn="base">
              <a:spcBef>
                <a:spcPct val="0"/>
              </a:spcBef>
              <a:defRPr>
                <a:solidFill>
                  <a:schemeClr val="tx1"/>
                </a:solidFill>
                <a:latin typeface="Arial" charset="0"/>
                <a:cs typeface="Arial" charset="0"/>
              </a:defRPr>
            </a:lvl1pPr>
            <a:lvl2pPr marL="534988" fontAlgn="base">
              <a:spcBef>
                <a:spcPct val="0"/>
              </a:spcBef>
              <a:defRPr>
                <a:solidFill>
                  <a:schemeClr val="tx1"/>
                </a:solidFill>
                <a:latin typeface="Arial" charset="0"/>
                <a:cs typeface="Arial" charset="0"/>
              </a:defRPr>
            </a:lvl2pPr>
            <a:lvl3pPr fontAlgn="base">
              <a:spcBef>
                <a:spcPct val="0"/>
              </a:spcBef>
              <a:defRPr>
                <a:solidFill>
                  <a:schemeClr val="tx1"/>
                </a:solidFill>
                <a:latin typeface="Arial" charset="0"/>
                <a:cs typeface="Arial" charset="0"/>
              </a:defRPr>
            </a:lvl3pPr>
            <a:lvl4pPr fontAlgn="base">
              <a:spcBef>
                <a:spcPct val="0"/>
              </a:spcBef>
              <a:defRPr>
                <a:solidFill>
                  <a:schemeClr val="tx1"/>
                </a:solidFill>
                <a:latin typeface="Arial" charset="0"/>
                <a:cs typeface="Arial" charset="0"/>
              </a:defRPr>
            </a:lvl4pPr>
            <a:lvl5pPr fontAlgn="base">
              <a:spcBef>
                <a:spcPct val="0"/>
              </a:spcBef>
              <a:defRPr>
                <a:solidFill>
                  <a:schemeClr val="tx1"/>
                </a:solidFill>
                <a:latin typeface="Arial" charset="0"/>
                <a:cs typeface="Arial" charset="0"/>
              </a:defRPr>
            </a:lvl5pPr>
            <a:lvl6pPr fontAlgn="base">
              <a:spcBef>
                <a:spcPct val="0"/>
              </a:spcBef>
              <a:spcAft>
                <a:spcPct val="0"/>
              </a:spcAft>
              <a:defRPr>
                <a:solidFill>
                  <a:schemeClr val="tx1"/>
                </a:solidFill>
                <a:latin typeface="Arial" charset="0"/>
                <a:cs typeface="Arial" charset="0"/>
              </a:defRPr>
            </a:lvl6pPr>
            <a:lvl7pPr fontAlgn="base">
              <a:spcBef>
                <a:spcPct val="0"/>
              </a:spcBef>
              <a:spcAft>
                <a:spcPct val="0"/>
              </a:spcAft>
              <a:defRPr>
                <a:solidFill>
                  <a:schemeClr val="tx1"/>
                </a:solidFill>
                <a:latin typeface="Arial" charset="0"/>
                <a:cs typeface="Arial" charset="0"/>
              </a:defRPr>
            </a:lvl7pPr>
            <a:lvl8pPr fontAlgn="base">
              <a:spcBef>
                <a:spcPct val="0"/>
              </a:spcBef>
              <a:spcAft>
                <a:spcPct val="0"/>
              </a:spcAft>
              <a:defRPr>
                <a:solidFill>
                  <a:schemeClr val="tx1"/>
                </a:solidFill>
                <a:latin typeface="Arial" charset="0"/>
                <a:cs typeface="Arial" charset="0"/>
              </a:defRPr>
            </a:lvl8pPr>
            <a:lvl9pPr fontAlgn="base">
              <a:spcBef>
                <a:spcPct val="0"/>
              </a:spcBef>
              <a:spcAft>
                <a:spcPct val="0"/>
              </a:spcAft>
              <a:defRPr>
                <a:solidFill>
                  <a:schemeClr val="tx1"/>
                </a:solidFill>
                <a:latin typeface="Arial" charset="0"/>
                <a:cs typeface="Arial" charset="0"/>
              </a:defRPr>
            </a:lvl9pPr>
          </a:lstStyle>
          <a:p>
            <a:pPr fontAlgn="b">
              <a:spcBef>
                <a:spcPct val="50000"/>
              </a:spcBef>
            </a:pPr>
            <a:r>
              <a:rPr lang="en-GB" altLang="en-US" dirty="0" smtClean="0"/>
              <a:t>Which </a:t>
            </a:r>
            <a:r>
              <a:rPr lang="en-GB" altLang="en-US" dirty="0"/>
              <a:t>means if you follow it chronologically (i.e. you don’t read right through to the end before you begin) you may be nastily surprised</a:t>
            </a:r>
          </a:p>
        </p:txBody>
      </p:sp>
      <p:grpSp>
        <p:nvGrpSpPr>
          <p:cNvPr id="40979" name="Group 19"/>
          <p:cNvGrpSpPr>
            <a:grpSpLocks/>
          </p:cNvGrpSpPr>
          <p:nvPr/>
        </p:nvGrpSpPr>
        <p:grpSpPr bwMode="auto">
          <a:xfrm>
            <a:off x="755650" y="3573463"/>
            <a:ext cx="5616575" cy="719137"/>
            <a:chOff x="476" y="2251"/>
            <a:chExt cx="3538" cy="453"/>
          </a:xfrm>
        </p:grpSpPr>
        <p:sp>
          <p:nvSpPr>
            <p:cNvPr id="40975" name="Rectangle 15"/>
            <p:cNvSpPr>
              <a:spLocks noChangeArrowheads="1"/>
            </p:cNvSpPr>
            <p:nvPr/>
          </p:nvSpPr>
          <p:spPr bwMode="auto">
            <a:xfrm>
              <a:off x="3016" y="2251"/>
              <a:ext cx="998" cy="181"/>
            </a:xfrm>
            <a:prstGeom prst="rect">
              <a:avLst/>
            </a:prstGeom>
            <a:solidFill>
              <a:schemeClr val="bg1">
                <a:alpha val="10001"/>
              </a:schemeClr>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976" name="Rectangle 16"/>
            <p:cNvSpPr>
              <a:spLocks noChangeArrowheads="1"/>
            </p:cNvSpPr>
            <p:nvPr/>
          </p:nvSpPr>
          <p:spPr bwMode="auto">
            <a:xfrm rot="-567740">
              <a:off x="476" y="2523"/>
              <a:ext cx="680" cy="181"/>
            </a:xfrm>
            <a:prstGeom prst="rect">
              <a:avLst/>
            </a:prstGeom>
            <a:solidFill>
              <a:schemeClr val="bg1">
                <a:alpha val="10001"/>
              </a:schemeClr>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40980" name="Group 20"/>
          <p:cNvGrpSpPr>
            <a:grpSpLocks/>
          </p:cNvGrpSpPr>
          <p:nvPr/>
        </p:nvGrpSpPr>
        <p:grpSpPr bwMode="auto">
          <a:xfrm>
            <a:off x="828675" y="3860800"/>
            <a:ext cx="5543550" cy="719138"/>
            <a:chOff x="522" y="2432"/>
            <a:chExt cx="3492" cy="453"/>
          </a:xfrm>
        </p:grpSpPr>
        <p:sp>
          <p:nvSpPr>
            <p:cNvPr id="40977" name="Rectangle 17"/>
            <p:cNvSpPr>
              <a:spLocks noChangeArrowheads="1"/>
            </p:cNvSpPr>
            <p:nvPr/>
          </p:nvSpPr>
          <p:spPr bwMode="auto">
            <a:xfrm>
              <a:off x="2245" y="2432"/>
              <a:ext cx="1769" cy="181"/>
            </a:xfrm>
            <a:prstGeom prst="rect">
              <a:avLst/>
            </a:prstGeom>
            <a:solidFill>
              <a:schemeClr val="bg1">
                <a:alpha val="10001"/>
              </a:schemeClr>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978" name="Rectangle 18"/>
            <p:cNvSpPr>
              <a:spLocks noChangeArrowheads="1"/>
            </p:cNvSpPr>
            <p:nvPr/>
          </p:nvSpPr>
          <p:spPr bwMode="auto">
            <a:xfrm rot="-567740">
              <a:off x="522" y="2704"/>
              <a:ext cx="680" cy="181"/>
            </a:xfrm>
            <a:prstGeom prst="rect">
              <a:avLst/>
            </a:prstGeom>
            <a:solidFill>
              <a:schemeClr val="bg1">
                <a:alpha val="10001"/>
              </a:schemeClr>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2" name="TextBox 1"/>
          <p:cNvSpPr txBox="1"/>
          <p:nvPr/>
        </p:nvSpPr>
        <p:spPr>
          <a:xfrm>
            <a:off x="7092280" y="1412875"/>
            <a:ext cx="1727870" cy="1631216"/>
          </a:xfrm>
          <a:prstGeom prst="rect">
            <a:avLst/>
          </a:prstGeom>
          <a:noFill/>
        </p:spPr>
        <p:txBody>
          <a:bodyPr wrap="square" rtlCol="0">
            <a:spAutoFit/>
          </a:bodyPr>
          <a:lstStyle/>
          <a:p>
            <a:r>
              <a:rPr lang="en-GB" altLang="en-US" sz="2000" dirty="0" smtClean="0"/>
              <a:t>A straight</a:t>
            </a:r>
          </a:p>
          <a:p>
            <a:r>
              <a:rPr lang="en-GB" altLang="en-US" sz="2000" dirty="0" smtClean="0"/>
              <a:t>chronological narrative.</a:t>
            </a:r>
          </a:p>
          <a:p>
            <a:r>
              <a:rPr lang="en-GB" sz="2000" dirty="0" smtClean="0"/>
              <a:t>Do this first, then do this. </a:t>
            </a:r>
            <a:endParaRPr lang="en-GB" sz="2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1" grpId="0"/>
      <p:bldP spid="2" grpId="0"/>
    </p:bldLst>
  </p:timing>
</p:sld>
</file>

<file path=ppt/theme/theme1.xml><?xml version="1.0" encoding="utf-8"?>
<a:theme xmlns:a="http://schemas.openxmlformats.org/drawingml/2006/main" name="kent07-standard-test">
  <a:themeElements>
    <a:clrScheme name="kent07-standard-test 1">
      <a:dk1>
        <a:srgbClr val="000000"/>
      </a:dk1>
      <a:lt1>
        <a:srgbClr val="FFFFFF"/>
      </a:lt1>
      <a:dk2>
        <a:srgbClr val="003882"/>
      </a:dk2>
      <a:lt2>
        <a:srgbClr val="808080"/>
      </a:lt2>
      <a:accent1>
        <a:srgbClr val="008AC4"/>
      </a:accent1>
      <a:accent2>
        <a:srgbClr val="A8034F"/>
      </a:accent2>
      <a:accent3>
        <a:srgbClr val="FFFFFF"/>
      </a:accent3>
      <a:accent4>
        <a:srgbClr val="000000"/>
      </a:accent4>
      <a:accent5>
        <a:srgbClr val="AAC4DE"/>
      </a:accent5>
      <a:accent6>
        <a:srgbClr val="980247"/>
      </a:accent6>
      <a:hlink>
        <a:srgbClr val="007A5E"/>
      </a:hlink>
      <a:folHlink>
        <a:srgbClr val="DE5433"/>
      </a:folHlink>
    </a:clrScheme>
    <a:fontScheme name="kent07-standard-tes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 latinLnBrk="0" hangingPunct="1">
          <a:lnSpc>
            <a:spcPct val="100000"/>
          </a:lnSpc>
          <a:spcBef>
            <a:spcPct val="3000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kent07-standard-test 1">
        <a:dk1>
          <a:srgbClr val="000000"/>
        </a:dk1>
        <a:lt1>
          <a:srgbClr val="FFFFFF"/>
        </a:lt1>
        <a:dk2>
          <a:srgbClr val="003882"/>
        </a:dk2>
        <a:lt2>
          <a:srgbClr val="808080"/>
        </a:lt2>
        <a:accent1>
          <a:srgbClr val="008AC4"/>
        </a:accent1>
        <a:accent2>
          <a:srgbClr val="A8034F"/>
        </a:accent2>
        <a:accent3>
          <a:srgbClr val="FFFFFF"/>
        </a:accent3>
        <a:accent4>
          <a:srgbClr val="000000"/>
        </a:accent4>
        <a:accent5>
          <a:srgbClr val="AAC4DE"/>
        </a:accent5>
        <a:accent6>
          <a:srgbClr val="980247"/>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kent07-standard-test 2">
        <a:dk1>
          <a:srgbClr val="000000"/>
        </a:dk1>
        <a:lt1>
          <a:srgbClr val="F9F8F5"/>
        </a:lt1>
        <a:dk2>
          <a:srgbClr val="003882"/>
        </a:dk2>
        <a:lt2>
          <a:srgbClr val="808080"/>
        </a:lt2>
        <a:accent1>
          <a:srgbClr val="008AC4"/>
        </a:accent1>
        <a:accent2>
          <a:srgbClr val="A8034F"/>
        </a:accent2>
        <a:accent3>
          <a:srgbClr val="FBFBF9"/>
        </a:accent3>
        <a:accent4>
          <a:srgbClr val="000000"/>
        </a:accent4>
        <a:accent5>
          <a:srgbClr val="AAC4DE"/>
        </a:accent5>
        <a:accent6>
          <a:srgbClr val="980247"/>
        </a:accent6>
        <a:hlink>
          <a:srgbClr val="007A5E"/>
        </a:hlink>
        <a:folHlink>
          <a:srgbClr val="DE5433"/>
        </a:folHlink>
      </a:clrScheme>
      <a:clrMap bg1="lt1" tx1="dk1" bg2="lt2" tx2="dk2" accent1="accent1" accent2="accent2" accent3="accent3" accent4="accent4" accent5="accent5" accent6="accent6" hlink="hlink" folHlink="folHlink"/>
    </a:extraClrScheme>
    <a:extraClrScheme>
      <a:clrScheme name="kent07-standard-test 3">
        <a:dk1>
          <a:srgbClr val="000000"/>
        </a:dk1>
        <a:lt1>
          <a:srgbClr val="FFFFFF"/>
        </a:lt1>
        <a:dk2>
          <a:srgbClr val="003882"/>
        </a:dk2>
        <a:lt2>
          <a:srgbClr val="808080"/>
        </a:lt2>
        <a:accent1>
          <a:srgbClr val="008AC4"/>
        </a:accent1>
        <a:accent2>
          <a:srgbClr val="B8CCDE"/>
        </a:accent2>
        <a:accent3>
          <a:srgbClr val="FFFFFF"/>
        </a:accent3>
        <a:accent4>
          <a:srgbClr val="000000"/>
        </a:accent4>
        <a:accent5>
          <a:srgbClr val="AAC4DE"/>
        </a:accent5>
        <a:accent6>
          <a:srgbClr val="A6B9C9"/>
        </a:accent6>
        <a:hlink>
          <a:srgbClr val="00789C"/>
        </a:hlink>
        <a:folHlink>
          <a:srgbClr val="82B8C9"/>
        </a:folHlink>
      </a:clrScheme>
      <a:clrMap bg1="lt1" tx1="dk1" bg2="lt2" tx2="dk2" accent1="accent1" accent2="accent2" accent3="accent3" accent4="accent4" accent5="accent5" accent6="accent6" hlink="hlink" folHlink="folHlink"/>
    </a:extraClrScheme>
    <a:extraClrScheme>
      <a:clrScheme name="kent07-standard-test 4">
        <a:dk1>
          <a:srgbClr val="000000"/>
        </a:dk1>
        <a:lt1>
          <a:srgbClr val="F9F8F5"/>
        </a:lt1>
        <a:dk2>
          <a:srgbClr val="003882"/>
        </a:dk2>
        <a:lt2>
          <a:srgbClr val="808080"/>
        </a:lt2>
        <a:accent1>
          <a:srgbClr val="008AC4"/>
        </a:accent1>
        <a:accent2>
          <a:srgbClr val="B8CCDE"/>
        </a:accent2>
        <a:accent3>
          <a:srgbClr val="FBFBF9"/>
        </a:accent3>
        <a:accent4>
          <a:srgbClr val="000000"/>
        </a:accent4>
        <a:accent5>
          <a:srgbClr val="AAC4DE"/>
        </a:accent5>
        <a:accent6>
          <a:srgbClr val="A6B9C9"/>
        </a:accent6>
        <a:hlink>
          <a:srgbClr val="00789C"/>
        </a:hlink>
        <a:folHlink>
          <a:srgbClr val="82B8C9"/>
        </a:folHlink>
      </a:clrScheme>
      <a:clrMap bg1="lt1" tx1="dk1" bg2="lt2" tx2="dk2" accent1="accent1" accent2="accent2" accent3="accent3" accent4="accent4" accent5="accent5" accent6="accent6" hlink="hlink" folHlink="folHlink"/>
    </a:extraClrScheme>
    <a:extraClrScheme>
      <a:clrScheme name="kent07-standard-test 5">
        <a:dk1>
          <a:srgbClr val="000000"/>
        </a:dk1>
        <a:lt1>
          <a:srgbClr val="FFFFFF"/>
        </a:lt1>
        <a:dk2>
          <a:srgbClr val="003882"/>
        </a:dk2>
        <a:lt2>
          <a:srgbClr val="808080"/>
        </a:lt2>
        <a:accent1>
          <a:srgbClr val="B4035C"/>
        </a:accent1>
        <a:accent2>
          <a:srgbClr val="E29A74"/>
        </a:accent2>
        <a:accent3>
          <a:srgbClr val="FFFFFF"/>
        </a:accent3>
        <a:accent4>
          <a:srgbClr val="000000"/>
        </a:accent4>
        <a:accent5>
          <a:srgbClr val="D6AAB5"/>
        </a:accent5>
        <a:accent6>
          <a:srgbClr val="CD8B68"/>
        </a:accent6>
        <a:hlink>
          <a:srgbClr val="80293D"/>
        </a:hlink>
        <a:folHlink>
          <a:srgbClr val="D12421"/>
        </a:folHlink>
      </a:clrScheme>
      <a:clrMap bg1="lt1" tx1="dk1" bg2="lt2" tx2="dk2" accent1="accent1" accent2="accent2" accent3="accent3" accent4="accent4" accent5="accent5" accent6="accent6" hlink="hlink" folHlink="folHlink"/>
    </a:extraClrScheme>
    <a:extraClrScheme>
      <a:clrScheme name="kent07-standard-test 6">
        <a:dk1>
          <a:srgbClr val="000000"/>
        </a:dk1>
        <a:lt1>
          <a:srgbClr val="F9F8F5"/>
        </a:lt1>
        <a:dk2>
          <a:srgbClr val="003882"/>
        </a:dk2>
        <a:lt2>
          <a:srgbClr val="808080"/>
        </a:lt2>
        <a:accent1>
          <a:srgbClr val="B4035C"/>
        </a:accent1>
        <a:accent2>
          <a:srgbClr val="E29A74"/>
        </a:accent2>
        <a:accent3>
          <a:srgbClr val="FBFBF9"/>
        </a:accent3>
        <a:accent4>
          <a:srgbClr val="000000"/>
        </a:accent4>
        <a:accent5>
          <a:srgbClr val="D6AAB5"/>
        </a:accent5>
        <a:accent6>
          <a:srgbClr val="CD8B68"/>
        </a:accent6>
        <a:hlink>
          <a:srgbClr val="80293D"/>
        </a:hlink>
        <a:folHlink>
          <a:srgbClr val="D12421"/>
        </a:folHlink>
      </a:clrScheme>
      <a:clrMap bg1="lt1" tx1="dk1" bg2="lt2" tx2="dk2" accent1="accent1" accent2="accent2" accent3="accent3" accent4="accent4" accent5="accent5" accent6="accent6" hlink="hlink" folHlink="folHlink"/>
    </a:extraClrScheme>
    <a:extraClrScheme>
      <a:clrScheme name="kent07-standard-test 7">
        <a:dk1>
          <a:srgbClr val="000000"/>
        </a:dk1>
        <a:lt1>
          <a:srgbClr val="FFFFFF"/>
        </a:lt1>
        <a:dk2>
          <a:srgbClr val="003882"/>
        </a:dk2>
        <a:lt2>
          <a:srgbClr val="808080"/>
        </a:lt2>
        <a:accent1>
          <a:srgbClr val="664A78"/>
        </a:accent1>
        <a:accent2>
          <a:srgbClr val="A891B0"/>
        </a:accent2>
        <a:accent3>
          <a:srgbClr val="FFFFFF"/>
        </a:accent3>
        <a:accent4>
          <a:srgbClr val="000000"/>
        </a:accent4>
        <a:accent5>
          <a:srgbClr val="B8B1BE"/>
        </a:accent5>
        <a:accent6>
          <a:srgbClr val="98839F"/>
        </a:accent6>
        <a:hlink>
          <a:srgbClr val="C985A3"/>
        </a:hlink>
        <a:folHlink>
          <a:srgbClr val="DEADBF"/>
        </a:folHlink>
      </a:clrScheme>
      <a:clrMap bg1="lt1" tx1="dk1" bg2="lt2" tx2="dk2" accent1="accent1" accent2="accent2" accent3="accent3" accent4="accent4" accent5="accent5" accent6="accent6" hlink="hlink" folHlink="folHlink"/>
    </a:extraClrScheme>
    <a:extraClrScheme>
      <a:clrScheme name="kent07-standard-test 8">
        <a:dk1>
          <a:srgbClr val="000000"/>
        </a:dk1>
        <a:lt1>
          <a:srgbClr val="FFFFFF"/>
        </a:lt1>
        <a:dk2>
          <a:srgbClr val="003882"/>
        </a:dk2>
        <a:lt2>
          <a:srgbClr val="808080"/>
        </a:lt2>
        <a:accent1>
          <a:srgbClr val="007A5E"/>
        </a:accent1>
        <a:accent2>
          <a:srgbClr val="A8B50A"/>
        </a:accent2>
        <a:accent3>
          <a:srgbClr val="FFFFFF"/>
        </a:accent3>
        <a:accent4>
          <a:srgbClr val="000000"/>
        </a:accent4>
        <a:accent5>
          <a:srgbClr val="AABEB6"/>
        </a:accent5>
        <a:accent6>
          <a:srgbClr val="98A408"/>
        </a:accent6>
        <a:hlink>
          <a:srgbClr val="75A38C"/>
        </a:hlink>
        <a:folHlink>
          <a:srgbClr val="D6DE6B"/>
        </a:folHlink>
      </a:clrScheme>
      <a:clrMap bg1="lt1" tx1="dk1" bg2="lt2" tx2="dk2" accent1="accent1" accent2="accent2" accent3="accent3" accent4="accent4" accent5="accent5" accent6="accent6" hlink="hlink" folHlink="folHlink"/>
    </a:extraClrScheme>
    <a:extraClrScheme>
      <a:clrScheme name="kent07-standard-test 9">
        <a:dk1>
          <a:srgbClr val="000000"/>
        </a:dk1>
        <a:lt1>
          <a:srgbClr val="FFFFFF"/>
        </a:lt1>
        <a:dk2>
          <a:srgbClr val="003882"/>
        </a:dk2>
        <a:lt2>
          <a:srgbClr val="808080"/>
        </a:lt2>
        <a:accent1>
          <a:srgbClr val="DE5433"/>
        </a:accent1>
        <a:accent2>
          <a:srgbClr val="E87D0D"/>
        </a:accent2>
        <a:accent3>
          <a:srgbClr val="FFFFFF"/>
        </a:accent3>
        <a:accent4>
          <a:srgbClr val="000000"/>
        </a:accent4>
        <a:accent5>
          <a:srgbClr val="ECB3AD"/>
        </a:accent5>
        <a:accent6>
          <a:srgbClr val="D2710B"/>
        </a:accent6>
        <a:hlink>
          <a:srgbClr val="FA8A75"/>
        </a:hlink>
        <a:folHlink>
          <a:srgbClr val="EDBD3D"/>
        </a:folHlink>
      </a:clrScheme>
      <a:clrMap bg1="lt1" tx1="dk1" bg2="lt2" tx2="dk2" accent1="accent1" accent2="accent2" accent3="accent3" accent4="accent4" accent5="accent5" accent6="accent6" hlink="hlink" folHlink="folHlink"/>
    </a:extraClrScheme>
    <a:extraClrScheme>
      <a:clrScheme name="kent07-standard-test 10">
        <a:dk1>
          <a:srgbClr val="000000"/>
        </a:dk1>
        <a:lt1>
          <a:srgbClr val="F9F8F5"/>
        </a:lt1>
        <a:dk2>
          <a:srgbClr val="003882"/>
        </a:dk2>
        <a:lt2>
          <a:srgbClr val="808080"/>
        </a:lt2>
        <a:accent1>
          <a:srgbClr val="664A78"/>
        </a:accent1>
        <a:accent2>
          <a:srgbClr val="A891B0"/>
        </a:accent2>
        <a:accent3>
          <a:srgbClr val="FBFBF9"/>
        </a:accent3>
        <a:accent4>
          <a:srgbClr val="000000"/>
        </a:accent4>
        <a:accent5>
          <a:srgbClr val="B8B1BE"/>
        </a:accent5>
        <a:accent6>
          <a:srgbClr val="98839F"/>
        </a:accent6>
        <a:hlink>
          <a:srgbClr val="C985A3"/>
        </a:hlink>
        <a:folHlink>
          <a:srgbClr val="DEADBF"/>
        </a:folHlink>
      </a:clrScheme>
      <a:clrMap bg1="lt1" tx1="dk1" bg2="lt2" tx2="dk2" accent1="accent1" accent2="accent2" accent3="accent3" accent4="accent4" accent5="accent5" accent6="accent6" hlink="hlink" folHlink="folHlink"/>
    </a:extraClrScheme>
    <a:extraClrScheme>
      <a:clrScheme name="kent07-standard-test 11">
        <a:dk1>
          <a:srgbClr val="000000"/>
        </a:dk1>
        <a:lt1>
          <a:srgbClr val="F9F8F5"/>
        </a:lt1>
        <a:dk2>
          <a:srgbClr val="003882"/>
        </a:dk2>
        <a:lt2>
          <a:srgbClr val="808080"/>
        </a:lt2>
        <a:accent1>
          <a:srgbClr val="007A5E"/>
        </a:accent1>
        <a:accent2>
          <a:srgbClr val="A8B50A"/>
        </a:accent2>
        <a:accent3>
          <a:srgbClr val="FBFBF9"/>
        </a:accent3>
        <a:accent4>
          <a:srgbClr val="000000"/>
        </a:accent4>
        <a:accent5>
          <a:srgbClr val="AABEB6"/>
        </a:accent5>
        <a:accent6>
          <a:srgbClr val="98A408"/>
        </a:accent6>
        <a:hlink>
          <a:srgbClr val="75A38C"/>
        </a:hlink>
        <a:folHlink>
          <a:srgbClr val="D6DE6B"/>
        </a:folHlink>
      </a:clrScheme>
      <a:clrMap bg1="lt1" tx1="dk1" bg2="lt2" tx2="dk2" accent1="accent1" accent2="accent2" accent3="accent3" accent4="accent4" accent5="accent5" accent6="accent6" hlink="hlink" folHlink="folHlink"/>
    </a:extraClrScheme>
    <a:extraClrScheme>
      <a:clrScheme name="kent07-standard-test 12">
        <a:dk1>
          <a:srgbClr val="000000"/>
        </a:dk1>
        <a:lt1>
          <a:srgbClr val="F9F8F5"/>
        </a:lt1>
        <a:dk2>
          <a:srgbClr val="003882"/>
        </a:dk2>
        <a:lt2>
          <a:srgbClr val="808080"/>
        </a:lt2>
        <a:accent1>
          <a:srgbClr val="DE5433"/>
        </a:accent1>
        <a:accent2>
          <a:srgbClr val="E87D0D"/>
        </a:accent2>
        <a:accent3>
          <a:srgbClr val="FBFBF9"/>
        </a:accent3>
        <a:accent4>
          <a:srgbClr val="000000"/>
        </a:accent4>
        <a:accent5>
          <a:srgbClr val="ECB3AD"/>
        </a:accent5>
        <a:accent6>
          <a:srgbClr val="D2710B"/>
        </a:accent6>
        <a:hlink>
          <a:srgbClr val="FA8A75"/>
        </a:hlink>
        <a:folHlink>
          <a:srgbClr val="EDBD3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modified-style</Template>
  <TotalTime>11403</TotalTime>
  <Words>4167</Words>
  <Application>Microsoft Office PowerPoint</Application>
  <PresentationFormat>On-screen Show (4:3)</PresentationFormat>
  <Paragraphs>380</Paragraphs>
  <Slides>80</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80</vt:i4>
      </vt:variant>
    </vt:vector>
  </HeadingPairs>
  <TitlesOfParts>
    <vt:vector size="82" baseType="lpstr">
      <vt:lpstr>kent07-standard-test</vt:lpstr>
      <vt:lpstr>Acrobat Document</vt:lpstr>
      <vt:lpstr>Classrooms, Kitchens &amp; Farms: The Narrative Nature of PCK</vt:lpstr>
      <vt:lpstr>Classrooms, Kitchens &amp; Farms: The Narrative Nature of Pedagogical Content Knowledge</vt:lpstr>
      <vt:lpstr>Kitchens, Classrooms and Farms?</vt:lpstr>
      <vt:lpstr>Characteristics of teacher knowledge</vt:lpstr>
      <vt:lpstr>Characteristics of teacher knowledge</vt:lpstr>
      <vt:lpstr>Situated possibilities</vt:lpstr>
      <vt:lpstr>Situated knowledge in other domains: kitchens</vt:lpstr>
      <vt:lpstr>Cooking competence</vt:lpstr>
      <vt:lpstr>Col. Kenny-Herbert (“Wyvern”) (1878)</vt:lpstr>
      <vt:lpstr>Isabella Beeton (1863)</vt:lpstr>
      <vt:lpstr>Eliza Acton (1845)</vt:lpstr>
      <vt:lpstr>Uncommon form (i) </vt:lpstr>
      <vt:lpstr>Uncommon form (ii) </vt:lpstr>
      <vt:lpstr>Uncommon form (iii) </vt:lpstr>
      <vt:lpstr>Jamie says</vt:lpstr>
      <vt:lpstr>PowerPoint Presentation</vt:lpstr>
      <vt:lpstr>PowerPoint Presentation</vt:lpstr>
      <vt:lpstr>Cooks say</vt:lpstr>
      <vt:lpstr>Cooks say</vt:lpstr>
      <vt:lpstr>Cooking competence</vt:lpstr>
      <vt:lpstr>The problem with recipes</vt:lpstr>
      <vt:lpstr>20 Aug 2012 Kath</vt:lpstr>
      <vt:lpstr>20 Aug 2012 Kath</vt:lpstr>
      <vt:lpstr>20 Aug 2012 Kath</vt:lpstr>
      <vt:lpstr>20 Aug 2012 Kath</vt:lpstr>
      <vt:lpstr>20 Aug 2012 Kath</vt:lpstr>
      <vt:lpstr>V. I. Litvine, 17 Oct 2010</vt:lpstr>
      <vt:lpstr>V. I. Litvine, 17 Oct 2010</vt:lpstr>
      <vt:lpstr>Relevance structure</vt:lpstr>
      <vt:lpstr>Situated knowledge in other domains: farms</vt:lpstr>
      <vt:lpstr>Situated knowledge in other domains: farms</vt:lpstr>
      <vt:lpstr>Uruguayan farmers</vt:lpstr>
      <vt:lpstr>PowerPoint Presentation</vt:lpstr>
      <vt:lpstr>PowerPoint Presentation</vt:lpstr>
      <vt:lpstr>PowerPoint Presentation</vt:lpstr>
      <vt:lpstr>Uruguayan farmers</vt:lpstr>
      <vt:lpstr>Nicholas Kent (Seb Schmoller’s Great Uncle) 6 June 2006</vt:lpstr>
      <vt:lpstr>Situated knowledge in teaching</vt:lpstr>
      <vt:lpstr>Sharing Practice project</vt:lpstr>
      <vt:lpstr>Teaching competence: Lee Shulman</vt:lpstr>
      <vt:lpstr>Situated knowledge in teaching</vt:lpstr>
      <vt:lpstr>So what can we do?</vt:lpstr>
      <vt:lpstr>PowerPoint Presentation</vt:lpstr>
      <vt:lpstr>Disciplinary Commons: Aims</vt:lpstr>
      <vt:lpstr>Disciplinary Commons: Structure</vt:lpstr>
      <vt:lpstr>Disciplinary Commons</vt:lpstr>
      <vt:lpstr>Disciplinary Commons</vt:lpstr>
      <vt:lpstr>Disciplinary Commons: Participation</vt:lpstr>
      <vt:lpstr>Let me tell you about Bob and Alice (not their real names)</vt:lpstr>
      <vt:lpstr>Using “the tools” – pseudocode &amp; flowcharts</vt:lpstr>
      <vt:lpstr>Using “the tools” – pseudocode &amp; flowcharts</vt:lpstr>
      <vt:lpstr>Using “the tools” – pseudocode &amp; flowcharts</vt:lpstr>
      <vt:lpstr>Using “the tools” – pseudocode &amp; flowcharts</vt:lpstr>
      <vt:lpstr>Using “the tools” – pseudocode &amp; flowcharts</vt:lpstr>
      <vt:lpstr>Teaching competence: Lee Shulman</vt:lpstr>
      <vt:lpstr>Pedagogical Content Knowledge</vt:lpstr>
      <vt:lpstr>Teaching competence: Sigrun Gudmundsdóttir</vt:lpstr>
      <vt:lpstr>PowerPoint Presentation</vt:lpstr>
      <vt:lpstr>Narrative as carrier of expertise</vt:lpstr>
      <vt:lpstr>A special form of professional understanding</vt:lpstr>
      <vt:lpstr>Commons participation elicits narrative</vt:lpstr>
      <vt:lpstr>Disciplinary Commons: Reification</vt:lpstr>
      <vt:lpstr>Disciplinary Commons: Portfolio form</vt:lpstr>
      <vt:lpstr>Not the only form – not the only recipe</vt:lpstr>
      <vt:lpstr>PowerPoint Presentation</vt:lpstr>
      <vt:lpstr>EPCoS Bundle Form</vt:lpstr>
      <vt:lpstr>Bridging the gap</vt:lpstr>
      <vt:lpstr>Sharing Practice Project</vt:lpstr>
      <vt:lpstr>Jack Loughran’s CoRe</vt:lpstr>
      <vt:lpstr>Content Representation (CoRe)</vt:lpstr>
      <vt:lpstr>ACM Exemplar template (extract)</vt:lpstr>
      <vt:lpstr>Disciplinary Commons: Portfolio form</vt:lpstr>
      <vt:lpstr>Benefits of the Commons</vt:lpstr>
      <vt:lpstr>Recommendation domain</vt:lpstr>
      <vt:lpstr>Bridging the gap</vt:lpstr>
      <vt:lpstr>Narrative nature of PCK: three facets</vt:lpstr>
      <vt:lpstr>References</vt:lpstr>
      <vt:lpstr>Recipe Representation References</vt:lpstr>
      <vt:lpstr>Teaching Representation References</vt:lpstr>
      <vt:lpstr>PowerPoint Presentation</vt:lpstr>
    </vt:vector>
  </TitlesOfParts>
  <Company>University of Kent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Representations of practice</dc:title>
  <dc:creator>saf</dc:creator>
  <cp:lastModifiedBy>Sally Fincher</cp:lastModifiedBy>
  <cp:revision>437</cp:revision>
  <cp:lastPrinted>2013-11-20T16:14:28Z</cp:lastPrinted>
  <dcterms:created xsi:type="dcterms:W3CDTF">2008-03-06T16:57:33Z</dcterms:created>
  <dcterms:modified xsi:type="dcterms:W3CDTF">2013-11-20T16:21:39Z</dcterms:modified>
</cp:coreProperties>
</file>